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7" r:id="rId4"/>
    <p:sldId id="263" r:id="rId5"/>
    <p:sldId id="267" r:id="rId6"/>
    <p:sldId id="272" r:id="rId7"/>
    <p:sldId id="274" r:id="rId8"/>
    <p:sldId id="264" r:id="rId9"/>
    <p:sldId id="266" r:id="rId10"/>
    <p:sldId id="265" r:id="rId11"/>
    <p:sldId id="268" r:id="rId12"/>
    <p:sldId id="269" r:id="rId13"/>
    <p:sldId id="270" r:id="rId14"/>
    <p:sldId id="282" r:id="rId15"/>
    <p:sldId id="279" r:id="rId16"/>
    <p:sldId id="281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110-DEFC-4AD7-A53C-25C88805473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C33-0CD3-48B1-A006-CFEF3F6F5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110-DEFC-4AD7-A53C-25C88805473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C33-0CD3-48B1-A006-CFEF3F6F5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9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110-DEFC-4AD7-A53C-25C88805473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C33-0CD3-48B1-A006-CFEF3F6F5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4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110-DEFC-4AD7-A53C-25C88805473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C33-0CD3-48B1-A006-CFEF3F6F5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110-DEFC-4AD7-A53C-25C88805473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C33-0CD3-48B1-A006-CFEF3F6F5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9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110-DEFC-4AD7-A53C-25C88805473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C33-0CD3-48B1-A006-CFEF3F6F5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3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110-DEFC-4AD7-A53C-25C88805473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C33-0CD3-48B1-A006-CFEF3F6F5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110-DEFC-4AD7-A53C-25C88805473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C33-0CD3-48B1-A006-CFEF3F6F5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110-DEFC-4AD7-A53C-25C88805473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C33-0CD3-48B1-A006-CFEF3F6F5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4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110-DEFC-4AD7-A53C-25C88805473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C33-0CD3-48B1-A006-CFEF3F6F5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5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110-DEFC-4AD7-A53C-25C88805473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C33-0CD3-48B1-A006-CFEF3F6F5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6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03110-DEFC-4AD7-A53C-25C88805473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47C33-0CD3-48B1-A006-CFEF3F6F5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3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256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s-PY" dirty="0" smtClean="0"/>
              <a:t/>
            </a:r>
            <a:br>
              <a:rPr lang="es-PY" dirty="0" smtClean="0"/>
            </a:br>
            <a:r>
              <a:rPr lang="es-PY" sz="3200" b="1" dirty="0" smtClean="0"/>
              <a:t>Puntuación </a:t>
            </a:r>
            <a:r>
              <a:rPr lang="es-PY" sz="3200" b="1" dirty="0"/>
              <a:t>y corrección de texto médico</a:t>
            </a:r>
            <a:r>
              <a:rPr lang="es-PY" sz="3600" dirty="0" smtClean="0"/>
              <a:t/>
            </a:r>
            <a:br>
              <a:rPr lang="es-PY" sz="3600" dirty="0" smtClean="0"/>
            </a:br>
            <a:r>
              <a:rPr lang="es-PY" sz="3600" dirty="0" smtClean="0"/>
              <a:t>Coloquen </a:t>
            </a:r>
            <a:r>
              <a:rPr lang="es-PY" sz="3600" b="1" dirty="0"/>
              <a:t>puntos</a:t>
            </a:r>
            <a:r>
              <a:rPr lang="es-PY" sz="3600" dirty="0"/>
              <a:t/>
            </a:r>
            <a:br>
              <a:rPr lang="es-PY" sz="3600" dirty="0"/>
            </a:br>
            <a:r>
              <a:rPr lang="es-PY" sz="3600" dirty="0"/>
              <a:t>Agreguen </a:t>
            </a:r>
            <a:r>
              <a:rPr lang="es-PY" sz="3600" b="1" dirty="0" smtClean="0"/>
              <a:t>comas, mayúsculas, acentos.</a:t>
            </a:r>
            <a:r>
              <a:rPr lang="es-PY" dirty="0"/>
              <a:t/>
            </a:r>
            <a:br>
              <a:rPr lang="es-PY" dirty="0"/>
            </a:b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glucosa es una fuente principal de </a:t>
            </a:r>
            <a:r>
              <a:rPr lang="es-MX" dirty="0" err="1"/>
              <a:t>energia</a:t>
            </a:r>
            <a:r>
              <a:rPr lang="es-MX" dirty="0"/>
              <a:t> en el organismo </a:t>
            </a:r>
            <a:r>
              <a:rPr lang="es-MX" dirty="0" err="1"/>
              <a:t>despues</a:t>
            </a:r>
            <a:r>
              <a:rPr lang="es-MX" dirty="0"/>
              <a:t> de comer los niveles de glucosa en sangre aumentan y el cuerpo responde almacenando el exceso en forma de </a:t>
            </a:r>
            <a:r>
              <a:rPr lang="es-MX" dirty="0" err="1"/>
              <a:t>glucogeno</a:t>
            </a:r>
            <a:r>
              <a:rPr lang="es-MX" dirty="0"/>
              <a:t> este proceso ocurre principalmente en el </a:t>
            </a:r>
            <a:r>
              <a:rPr lang="es-MX" dirty="0" err="1"/>
              <a:t>higado</a:t>
            </a:r>
            <a:r>
              <a:rPr lang="es-MX" dirty="0"/>
              <a:t> y en el musculo y se denomina </a:t>
            </a:r>
            <a:r>
              <a:rPr lang="es-MX" dirty="0" err="1"/>
              <a:t>glucogenogenesis</a:t>
            </a:r>
            <a:r>
              <a:rPr lang="es-MX" dirty="0"/>
              <a:t> durante el ayuno el organismo necesita mantener niveles adecuados de glucosa por lo que activa la </a:t>
            </a:r>
            <a:r>
              <a:rPr lang="es-MX" dirty="0" err="1"/>
              <a:t>glucogenolisis</a:t>
            </a:r>
            <a:r>
              <a:rPr lang="es-MX" dirty="0"/>
              <a:t> y la </a:t>
            </a:r>
            <a:r>
              <a:rPr lang="es-MX" dirty="0" err="1"/>
              <a:t>gluconeogenesis</a:t>
            </a:r>
            <a:r>
              <a:rPr lang="es-MX" dirty="0"/>
              <a:t> para asegurar el aporte </a:t>
            </a:r>
            <a:r>
              <a:rPr lang="es-MX" dirty="0" err="1"/>
              <a:t>energetico</a:t>
            </a:r>
            <a:r>
              <a:rPr lang="es-MX" dirty="0"/>
              <a:t> a los tejidos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6118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s-PY" dirty="0" smtClean="0"/>
              <a:t>Signos de puntuación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</a:rPr>
              <a:t>nterrogación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y admiración (¿? </a:t>
            </a:r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</a:rPr>
              <a:t>¡!)</a:t>
            </a:r>
          </a:p>
          <a:p>
            <a:pPr marL="0" indent="0">
              <a:buNone/>
            </a:pPr>
            <a:r>
              <a:rPr lang="es-MX" sz="3600" dirty="0"/>
              <a:t>Se ponen en español al principio y al final de los enunciados interrogativos y exclamativos, </a:t>
            </a:r>
            <a:r>
              <a:rPr lang="es-MX" sz="3600" dirty="0" smtClean="0"/>
              <a:t>respectivamente.</a:t>
            </a:r>
          </a:p>
          <a:p>
            <a:pPr marL="0" indent="0">
              <a:buNone/>
            </a:pPr>
            <a:endParaRPr lang="es-PY" sz="36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PY" b="1" dirty="0" smtClean="0">
                <a:solidFill>
                  <a:srgbClr val="0070C0"/>
                </a:solidFill>
              </a:rPr>
              <a:t>Guiones </a:t>
            </a:r>
          </a:p>
          <a:p>
            <a:pPr marL="0" indent="0">
              <a:buNone/>
            </a:pPr>
            <a:r>
              <a:rPr lang="es-PY" sz="3200" dirty="0" smtClean="0"/>
              <a:t>-Separa en sílabas una palabra.</a:t>
            </a:r>
          </a:p>
          <a:p>
            <a:pPr marL="0" indent="0">
              <a:buNone/>
            </a:pPr>
            <a:r>
              <a:rPr lang="es-PY" sz="3200" dirty="0" smtClean="0"/>
              <a:t>-Para separar dos fechas consecutivas.</a:t>
            </a:r>
          </a:p>
          <a:p>
            <a:pPr marL="0" indent="0">
              <a:buNone/>
            </a:pPr>
            <a:r>
              <a:rPr lang="es-PY" sz="3200" dirty="0" smtClean="0"/>
              <a:t>-Separa palabras compuestas.</a:t>
            </a:r>
          </a:p>
          <a:p>
            <a:pPr marL="0" indent="0">
              <a:buNone/>
            </a:pPr>
            <a:r>
              <a:rPr lang="es-PY" sz="3200" dirty="0" smtClean="0"/>
              <a:t>En los diálogos, delante de los personajes.</a:t>
            </a:r>
            <a:endParaRPr lang="es-PY" sz="3200" dirty="0"/>
          </a:p>
        </p:txBody>
      </p:sp>
    </p:spTree>
    <p:extLst>
      <p:ext uri="{BB962C8B-B14F-4D97-AF65-F5344CB8AC3E}">
        <p14:creationId xmlns:p14="http://schemas.microsoft.com/office/powerpoint/2010/main" val="157404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Ejemplos: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sz="3600" b="1" dirty="0" smtClean="0"/>
          </a:p>
          <a:p>
            <a:pPr marL="0" indent="0">
              <a:buNone/>
            </a:pPr>
            <a:r>
              <a:rPr lang="es-MX" sz="3600" dirty="0">
                <a:solidFill>
                  <a:srgbClr val="0070C0"/>
                </a:solidFill>
              </a:rPr>
              <a:t>¿Quién viene? </a:t>
            </a:r>
            <a:endParaRPr lang="es-MX" sz="3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MX" sz="3600" dirty="0" smtClean="0">
                <a:solidFill>
                  <a:srgbClr val="0070C0"/>
                </a:solidFill>
              </a:rPr>
              <a:t>Mónica</a:t>
            </a:r>
            <a:r>
              <a:rPr lang="es-MX" sz="3600" dirty="0">
                <a:solidFill>
                  <a:srgbClr val="0070C0"/>
                </a:solidFill>
              </a:rPr>
              <a:t>, ¿quieres salir ya? </a:t>
            </a:r>
            <a:endParaRPr lang="es-MX" sz="3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MX" sz="3600" dirty="0" smtClean="0">
                <a:solidFill>
                  <a:srgbClr val="0070C0"/>
                </a:solidFill>
              </a:rPr>
              <a:t>¡</a:t>
            </a:r>
            <a:r>
              <a:rPr lang="es-MX" sz="3600" dirty="0">
                <a:solidFill>
                  <a:srgbClr val="0070C0"/>
                </a:solidFill>
              </a:rPr>
              <a:t>Qué escandalo! </a:t>
            </a:r>
            <a:endParaRPr lang="es-MX" sz="3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MX" sz="3600" dirty="0" smtClean="0">
                <a:solidFill>
                  <a:srgbClr val="0070C0"/>
                </a:solidFill>
              </a:rPr>
              <a:t>Arturo</a:t>
            </a:r>
            <a:r>
              <a:rPr lang="es-MX" sz="3600" dirty="0">
                <a:solidFill>
                  <a:srgbClr val="0070C0"/>
                </a:solidFill>
              </a:rPr>
              <a:t>, ¡siéntate!</a:t>
            </a:r>
            <a:endParaRPr lang="es-PY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MX" b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MX" sz="3600" dirty="0" smtClean="0"/>
          </a:p>
          <a:p>
            <a:r>
              <a:rPr lang="es-MX" sz="3600" dirty="0" smtClean="0">
                <a:solidFill>
                  <a:srgbClr val="0070C0"/>
                </a:solidFill>
              </a:rPr>
              <a:t>_¡</a:t>
            </a:r>
            <a:r>
              <a:rPr lang="es-MX" sz="3600" dirty="0">
                <a:solidFill>
                  <a:srgbClr val="0070C0"/>
                </a:solidFill>
              </a:rPr>
              <a:t>Hola! Soy Javier. ¿Está Mónica?</a:t>
            </a:r>
            <a:endParaRPr lang="es-PY" sz="3600" dirty="0">
              <a:solidFill>
                <a:srgbClr val="0070C0"/>
              </a:solidFill>
            </a:endParaRPr>
          </a:p>
          <a:p>
            <a:r>
              <a:rPr lang="es-MX" sz="3600" dirty="0">
                <a:solidFill>
                  <a:srgbClr val="0070C0"/>
                </a:solidFill>
              </a:rPr>
              <a:t>_Mónica se ha ido _contestó Pilar</a:t>
            </a:r>
            <a:endParaRPr lang="es-PY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79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PY" dirty="0" smtClean="0"/>
              <a:t>Signos de puntuación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Y" sz="3900" b="1" dirty="0" smtClean="0">
                <a:solidFill>
                  <a:srgbClr val="0070C0"/>
                </a:solidFill>
              </a:rPr>
              <a:t>Comillas </a:t>
            </a:r>
            <a:r>
              <a:rPr lang="es-MX" sz="3900" b="1" i="1" dirty="0">
                <a:solidFill>
                  <a:srgbClr val="0070C0"/>
                </a:solidFill>
              </a:rPr>
              <a:t>(“ </a:t>
            </a:r>
            <a:r>
              <a:rPr lang="es-MX" sz="3900" b="1" i="1" dirty="0" smtClean="0">
                <a:solidFill>
                  <a:srgbClr val="0070C0"/>
                </a:solidFill>
              </a:rPr>
              <a:t>”)</a:t>
            </a:r>
            <a:endParaRPr lang="es-MX" sz="3600" b="1" dirty="0" smtClean="0">
              <a:solidFill>
                <a:srgbClr val="0070C0"/>
              </a:solidFill>
            </a:endParaRPr>
          </a:p>
          <a:p>
            <a:pPr lvl="0"/>
            <a:r>
              <a:rPr lang="es-MX" sz="3600" dirty="0"/>
              <a:t>Para señalar títulos de </a:t>
            </a:r>
            <a:r>
              <a:rPr lang="es-MX" sz="3600" dirty="0" smtClean="0"/>
              <a:t>libros</a:t>
            </a:r>
            <a:endParaRPr lang="es-MX" sz="3600" dirty="0"/>
          </a:p>
          <a:p>
            <a:pPr lvl="0"/>
            <a:r>
              <a:rPr lang="es-MX" sz="3600" dirty="0"/>
              <a:t>Para indicar una cita </a:t>
            </a:r>
            <a:endParaRPr lang="es-MX" sz="3600" dirty="0" smtClean="0"/>
          </a:p>
          <a:p>
            <a:pPr lvl="0"/>
            <a:r>
              <a:rPr lang="es-MX" sz="3600" dirty="0"/>
              <a:t>Para enfatizar una palabra </a:t>
            </a:r>
            <a:endParaRPr lang="es-MX" sz="3600" dirty="0" smtClean="0"/>
          </a:p>
          <a:p>
            <a:pPr lvl="0"/>
            <a:r>
              <a:rPr lang="es-MX" sz="3600" dirty="0"/>
              <a:t>Para nombrar y separar palabras de otro idioma. </a:t>
            </a:r>
            <a:endParaRPr lang="es-PY" sz="3600" dirty="0"/>
          </a:p>
          <a:p>
            <a:endParaRPr lang="es-PY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3600" b="1" dirty="0" smtClean="0">
                <a:solidFill>
                  <a:srgbClr val="0070C0"/>
                </a:solidFill>
              </a:rPr>
              <a:t>Paréntesis </a:t>
            </a:r>
            <a:r>
              <a:rPr lang="es-MX" sz="3600" b="1" dirty="0">
                <a:solidFill>
                  <a:srgbClr val="0070C0"/>
                </a:solidFill>
              </a:rPr>
              <a:t>( </a:t>
            </a:r>
            <a:r>
              <a:rPr lang="es-MX" sz="36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s-MX" sz="3600" dirty="0"/>
              <a:t>P</a:t>
            </a:r>
            <a:r>
              <a:rPr lang="es-MX" sz="3600" dirty="0" smtClean="0"/>
              <a:t>ara </a:t>
            </a:r>
            <a:r>
              <a:rPr lang="es-MX" sz="3600" dirty="0"/>
              <a:t>encerrar palabras  o frases que aclaran algo expuesto </a:t>
            </a:r>
            <a:r>
              <a:rPr lang="es-MX" sz="3600" dirty="0" smtClean="0"/>
              <a:t>anteriormente.</a:t>
            </a:r>
          </a:p>
          <a:p>
            <a:r>
              <a:rPr lang="es-MX" sz="3600" dirty="0"/>
              <a:t>P</a:t>
            </a:r>
            <a:r>
              <a:rPr lang="es-MX" sz="3600" dirty="0" smtClean="0"/>
              <a:t>ara encerrar una </a:t>
            </a:r>
            <a:r>
              <a:rPr lang="es-MX" sz="3600" dirty="0"/>
              <a:t>explicación larga que interrumpe lo que se está </a:t>
            </a:r>
            <a:r>
              <a:rPr lang="es-MX" sz="3600" dirty="0" smtClean="0"/>
              <a:t>exponiendo.</a:t>
            </a:r>
            <a:endParaRPr lang="es-PY" sz="3600" dirty="0"/>
          </a:p>
        </p:txBody>
      </p:sp>
    </p:spTree>
    <p:extLst>
      <p:ext uri="{BB962C8B-B14F-4D97-AF65-F5344CB8AC3E}">
        <p14:creationId xmlns:p14="http://schemas.microsoft.com/office/powerpoint/2010/main" val="296362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s-PY" dirty="0" smtClean="0"/>
              <a:t>Ejemplos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s-MX" sz="3600" dirty="0" smtClean="0"/>
              <a:t>“La Ilíada” es atribuida a Homero .</a:t>
            </a:r>
          </a:p>
          <a:p>
            <a:pPr lvl="0"/>
            <a:r>
              <a:rPr lang="es-MX" sz="3600" dirty="0" smtClean="0"/>
              <a:t>Aristóteles </a:t>
            </a:r>
            <a:r>
              <a:rPr lang="es-MX" sz="3600" dirty="0"/>
              <a:t>dijo: </a:t>
            </a:r>
            <a:r>
              <a:rPr lang="es-MX" sz="3600" dirty="0" smtClean="0"/>
              <a:t>“El </a:t>
            </a:r>
            <a:r>
              <a:rPr lang="es-MX" sz="3600" dirty="0"/>
              <a:t>hombre es un animal político</a:t>
            </a:r>
            <a:r>
              <a:rPr lang="es-MX" sz="3600" dirty="0" smtClean="0"/>
              <a:t>”</a:t>
            </a:r>
          </a:p>
          <a:p>
            <a:pPr lvl="0"/>
            <a:r>
              <a:rPr lang="es-MX" sz="3600" dirty="0"/>
              <a:t>La “Democracia” le llevó al poder</a:t>
            </a:r>
            <a:endParaRPr lang="es-PY" sz="3600" dirty="0"/>
          </a:p>
          <a:p>
            <a:pPr lvl="0"/>
            <a:r>
              <a:rPr lang="es-MX" sz="3600" dirty="0" smtClean="0"/>
              <a:t>Se </a:t>
            </a:r>
            <a:r>
              <a:rPr lang="es-MX" sz="3600" dirty="0"/>
              <a:t>enredó el “</a:t>
            </a:r>
            <a:r>
              <a:rPr lang="es-MX" sz="3600" dirty="0" err="1"/>
              <a:t>cassette</a:t>
            </a:r>
            <a:r>
              <a:rPr lang="es-MX" sz="3600" dirty="0"/>
              <a:t>”</a:t>
            </a:r>
            <a:endParaRPr lang="es-PY" sz="3600" dirty="0"/>
          </a:p>
          <a:p>
            <a:pPr lvl="0"/>
            <a:endParaRPr lang="es-PY" dirty="0" smtClean="0"/>
          </a:p>
          <a:p>
            <a:endParaRPr lang="es-PY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s-MX" sz="3600" dirty="0"/>
              <a:t>Pasaron el verano en </a:t>
            </a:r>
            <a:r>
              <a:rPr lang="es-MX" sz="3600" dirty="0" smtClean="0"/>
              <a:t>Vallaba </a:t>
            </a:r>
            <a:r>
              <a:rPr lang="es-MX" sz="3600" dirty="0"/>
              <a:t>(</a:t>
            </a:r>
            <a:r>
              <a:rPr lang="es-MX" sz="3600" dirty="0" smtClean="0"/>
              <a:t>Madrid)</a:t>
            </a:r>
          </a:p>
          <a:p>
            <a:pPr lvl="0"/>
            <a:r>
              <a:rPr lang="es-MX" sz="3600" dirty="0"/>
              <a:t>Se pasaban el día  sentadas bajo el pino del jardín (hacía mucho calor en aquel lugar)</a:t>
            </a:r>
            <a:endParaRPr lang="es-PY" sz="3600" dirty="0"/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2298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PY" b="1" dirty="0" smtClean="0"/>
              <a:t/>
            </a:r>
            <a:br>
              <a:rPr lang="es-PY" b="1" dirty="0" smtClean="0"/>
            </a:br>
            <a:r>
              <a:rPr lang="es-PY" b="1" dirty="0" smtClean="0"/>
              <a:t>Escribe </a:t>
            </a:r>
            <a:r>
              <a:rPr lang="es-PY" b="1" dirty="0"/>
              <a:t>los signos de puntuación donde corresponda</a:t>
            </a:r>
            <a:r>
              <a:rPr lang="es-PY" dirty="0"/>
              <a:t/>
            </a:r>
            <a:br>
              <a:rPr lang="es-PY" dirty="0"/>
            </a:br>
            <a:endParaRPr lang="es-PY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s-PY" dirty="0" smtClean="0"/>
              <a:t>Su </a:t>
            </a:r>
            <a:r>
              <a:rPr lang="es-PY" dirty="0"/>
              <a:t>cara era dura tosca y morena</a:t>
            </a:r>
          </a:p>
          <a:p>
            <a:pPr lvl="0"/>
            <a:r>
              <a:rPr lang="es-PY" dirty="0"/>
              <a:t>¿Será verde o rojo azul o amarillo?</a:t>
            </a:r>
          </a:p>
          <a:p>
            <a:pPr lvl="0"/>
            <a:r>
              <a:rPr lang="es-PY" dirty="0"/>
              <a:t>Te pido Juan que seas sincero</a:t>
            </a:r>
          </a:p>
          <a:p>
            <a:pPr lvl="0"/>
            <a:r>
              <a:rPr lang="es-PY" dirty="0"/>
              <a:t>No quiero repetirlo Fernando</a:t>
            </a:r>
          </a:p>
          <a:p>
            <a:pPr lvl="0"/>
            <a:r>
              <a:rPr lang="es-PY" dirty="0"/>
              <a:t>Señor tenga la bondad de tomar asiento y esperar un </a:t>
            </a:r>
            <a:r>
              <a:rPr lang="es-PY" dirty="0" smtClean="0"/>
              <a:t>poco</a:t>
            </a:r>
          </a:p>
          <a:p>
            <a:r>
              <a:rPr lang="es-PY" dirty="0"/>
              <a:t>Los ejercicios recomendados son </a:t>
            </a:r>
            <a:r>
              <a:rPr lang="es-PY" dirty="0" smtClean="0"/>
              <a:t>estiramiento flexión </a:t>
            </a:r>
            <a:r>
              <a:rPr lang="es-PY" dirty="0"/>
              <a:t>y </a:t>
            </a:r>
            <a:r>
              <a:rPr lang="es-PY" dirty="0" smtClean="0"/>
              <a:t>rotación</a:t>
            </a:r>
          </a:p>
          <a:p>
            <a:r>
              <a:rPr lang="es-PY" dirty="0"/>
              <a:t>El fisioterapeuta dijo </a:t>
            </a:r>
            <a:r>
              <a:rPr lang="es-PY" dirty="0" smtClean="0"/>
              <a:t> “</a:t>
            </a:r>
            <a:r>
              <a:rPr lang="es-PY" dirty="0"/>
              <a:t>Debes mantener la postura correcta durante todo el </a:t>
            </a:r>
            <a:r>
              <a:rPr lang="es-PY" dirty="0" smtClean="0"/>
              <a:t>ejercicio</a:t>
            </a:r>
            <a:endParaRPr lang="es-PY" dirty="0"/>
          </a:p>
          <a:p>
            <a:pPr lvl="0"/>
            <a:r>
              <a:rPr lang="es-PY" dirty="0"/>
              <a:t>El reloj recuerdo familiar dio las doce de la noche</a:t>
            </a:r>
          </a:p>
          <a:p>
            <a:pPr lvl="0"/>
            <a:r>
              <a:rPr lang="es-PY" dirty="0"/>
              <a:t>El hombre ser racional domina la Tierra</a:t>
            </a:r>
          </a:p>
          <a:p>
            <a:pPr lvl="0"/>
            <a:r>
              <a:rPr lang="es-PY" dirty="0"/>
              <a:t>Nuestro pedido aunque tarde fue despachado ayer</a:t>
            </a:r>
          </a:p>
          <a:p>
            <a:pPr lvl="0"/>
            <a:r>
              <a:rPr lang="es-PY" dirty="0"/>
              <a:t>Ayer salí temprano; hoy tarde</a:t>
            </a:r>
          </a:p>
          <a:p>
            <a:pPr lvl="0"/>
            <a:r>
              <a:rPr lang="es-PY" dirty="0"/>
              <a:t>Amar da alegría, odiar tristeza</a:t>
            </a:r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12441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7" name="Picture 2" descr="Sin tí no soy nada'. Carta de agradecimiento desde el corazón - Alcalá  Informació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1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s-PY" dirty="0" smtClean="0"/>
              <a:t/>
            </a:r>
            <a:br>
              <a:rPr lang="es-PY" dirty="0" smtClean="0"/>
            </a:br>
            <a:r>
              <a:rPr lang="es-PY" dirty="0" smtClean="0"/>
              <a:t>TEXTO CORREGIDO</a:t>
            </a:r>
            <a:r>
              <a:rPr lang="es-PY" dirty="0"/>
              <a:t>(para comparación)</a:t>
            </a:r>
            <a:br>
              <a:rPr lang="es-PY" dirty="0"/>
            </a:b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PY" dirty="0" smtClean="0"/>
              <a:t>La </a:t>
            </a:r>
            <a:r>
              <a:rPr lang="es-PY" dirty="0"/>
              <a:t>glucosa es una fuente principal de energía en el organismo. Después de comer, los niveles de glucosa en sangre aumentan, y el cuerpo responde almacenando el exceso en forma de glucógeno. Este proceso ocurre principalmente en el hígado y en el músculo, y se denomina </a:t>
            </a:r>
            <a:r>
              <a:rPr lang="es-PY" dirty="0" err="1"/>
              <a:t>glucogenogénesis</a:t>
            </a:r>
            <a:r>
              <a:rPr lang="es-PY" dirty="0"/>
              <a:t>. Durante el ayuno, el organismo necesita mantener niveles adecuados de glucosa, por lo que activa la </a:t>
            </a:r>
            <a:r>
              <a:rPr lang="es-PY" dirty="0" err="1"/>
              <a:t>glucogenólisis</a:t>
            </a:r>
            <a:r>
              <a:rPr lang="es-PY" dirty="0"/>
              <a:t> y la gluconeogénesis para asegurar el aporte energético a los tejidos.</a:t>
            </a:r>
          </a:p>
          <a:p>
            <a:pPr marL="0" indent="0">
              <a:buNone/>
            </a:pP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97731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MX" sz="3600" dirty="0" smtClean="0"/>
              <a:t> </a:t>
            </a:r>
            <a:r>
              <a:rPr lang="es-MX" sz="3600" dirty="0"/>
              <a:t>Los signos de puntuación significan descansos de la mente para seguir con claridad el pensamiento escrito.</a:t>
            </a:r>
            <a:r>
              <a:rPr lang="es-PY" dirty="0"/>
              <a:t/>
            </a:r>
            <a:br>
              <a:rPr lang="es-PY" dirty="0"/>
            </a:br>
            <a:endParaRPr lang="es-PY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PY" sz="3200" b="1" dirty="0" smtClean="0">
                <a:solidFill>
                  <a:srgbClr val="0070C0"/>
                </a:solidFill>
              </a:rPr>
              <a:t>PUNTO (.)</a:t>
            </a:r>
          </a:p>
          <a:p>
            <a:pPr marL="0" indent="0">
              <a:buNone/>
            </a:pPr>
            <a:r>
              <a:rPr lang="es-PY" dirty="0" smtClean="0"/>
              <a:t>Señala una pausa mayor.</a:t>
            </a:r>
          </a:p>
          <a:p>
            <a:pPr marL="0" indent="0">
              <a:buNone/>
            </a:pPr>
            <a:r>
              <a:rPr lang="es-PY" dirty="0" smtClean="0"/>
              <a:t>-Punto seguido</a:t>
            </a:r>
          </a:p>
          <a:p>
            <a:pPr marL="0" indent="0">
              <a:buNone/>
            </a:pPr>
            <a:r>
              <a:rPr lang="es-PY" dirty="0" smtClean="0"/>
              <a:t>-Punto y aparte</a:t>
            </a:r>
          </a:p>
          <a:p>
            <a:pPr marL="0" indent="0">
              <a:buNone/>
            </a:pPr>
            <a:r>
              <a:rPr lang="es-PY" dirty="0" smtClean="0"/>
              <a:t>-Punto final</a:t>
            </a:r>
          </a:p>
          <a:p>
            <a:pPr marL="0" indent="0">
              <a:buNone/>
            </a:pPr>
            <a:endParaRPr lang="es-PY" dirty="0"/>
          </a:p>
          <a:p>
            <a:pPr marL="0" indent="0">
              <a:buNone/>
            </a:pPr>
            <a:endParaRPr lang="es-PY" dirty="0" smtClean="0"/>
          </a:p>
          <a:p>
            <a:pPr marL="0" indent="0">
              <a:buNone/>
            </a:pPr>
            <a:endParaRPr lang="es-PY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PY" sz="3600" dirty="0" smtClean="0">
                <a:solidFill>
                  <a:schemeClr val="accent1">
                    <a:lumMod val="75000"/>
                  </a:schemeClr>
                </a:solidFill>
              </a:rPr>
              <a:t>Punto y coma (;)</a:t>
            </a:r>
          </a:p>
          <a:p>
            <a:pPr marL="0" indent="0">
              <a:buNone/>
            </a:pPr>
            <a:r>
              <a:rPr lang="es-PY" dirty="0" smtClean="0"/>
              <a:t>Indica una pausa mayor que la coma.</a:t>
            </a:r>
          </a:p>
          <a:p>
            <a:pPr>
              <a:buFontTx/>
              <a:buChar char="-"/>
            </a:pPr>
            <a:r>
              <a:rPr lang="es-PY" dirty="0" smtClean="0"/>
              <a:t>Separa oraciones de sentido próximo que forman un mismo periodo.</a:t>
            </a:r>
            <a:r>
              <a:rPr lang="es-MX" b="1" dirty="0"/>
              <a:t> </a:t>
            </a:r>
            <a:endParaRPr lang="es-MX" b="1" dirty="0" smtClean="0"/>
          </a:p>
          <a:p>
            <a:pPr>
              <a:buFontTx/>
              <a:buChar char="-"/>
            </a:pPr>
            <a:r>
              <a:rPr lang="es-PY" dirty="0" smtClean="0"/>
              <a:t>Antes de las conjunciones adversativas.</a:t>
            </a:r>
          </a:p>
          <a:p>
            <a:pPr>
              <a:buFontTx/>
              <a:buChar char="-"/>
            </a:pP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3741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>
                <a:solidFill>
                  <a:schemeClr val="accent1"/>
                </a:solidFill>
              </a:rPr>
              <a:t>Ejemplos: 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sz="3600" b="1" dirty="0">
                <a:solidFill>
                  <a:schemeClr val="accent1"/>
                </a:solidFill>
              </a:rPr>
              <a:t>La cultura es transformación de la naturaleza. El arte es cultura. La ciencia es cultura.    La moralidad es cultura.</a:t>
            </a:r>
            <a:endParaRPr lang="es-PY" sz="3600" dirty="0">
              <a:solidFill>
                <a:schemeClr val="accent1"/>
              </a:solidFill>
            </a:endParaRPr>
          </a:p>
          <a:p>
            <a:endParaRPr lang="es-PY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s-MX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 luna es satélite; la Tierra es planeta.</a:t>
            </a:r>
            <a:endParaRPr lang="es-PY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s-MX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Ayer, examen de física; hoy, de química; mañana, de literatura.</a:t>
            </a:r>
            <a:endParaRPr lang="es-PY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s-MX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Escuché con cuidado todo lo que se dijo; pero no entendí nada.</a:t>
            </a:r>
            <a:endParaRPr lang="es-PY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8241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s-PY" b="1" dirty="0" smtClean="0"/>
              <a:t>Uso de la coma:</a:t>
            </a:r>
            <a:endParaRPr lang="es-PY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PY" sz="3200" dirty="0">
                <a:solidFill>
                  <a:schemeClr val="dk1"/>
                </a:solidFill>
                <a:cs typeface="Arial" panose="020B0604020202020204" pitchFamily="34" charset="0"/>
              </a:rPr>
              <a:t>Señala en la lectura una pausa corta.</a:t>
            </a:r>
          </a:p>
          <a:p>
            <a:r>
              <a:rPr lang="es-PY" sz="3200" b="1" i="1" dirty="0">
                <a:solidFill>
                  <a:schemeClr val="dk1"/>
                </a:solidFill>
                <a:cs typeface="Arial" panose="020B0604020202020204" pitchFamily="34" charset="0"/>
              </a:rPr>
              <a:t>Se usa para separar</a:t>
            </a:r>
            <a:r>
              <a:rPr lang="es-PY" sz="3200" b="1" i="1" dirty="0" smtClean="0">
                <a:solidFill>
                  <a:schemeClr val="dk1"/>
                </a:solidFill>
                <a:cs typeface="Arial" panose="020B0604020202020204" pitchFamily="34" charset="0"/>
              </a:rPr>
              <a:t>:</a:t>
            </a:r>
            <a:r>
              <a:rPr lang="es-PY" sz="3200" dirty="0">
                <a:solidFill>
                  <a:schemeClr val="dk1"/>
                </a:solidFill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s-PY" sz="3200" dirty="0">
                <a:solidFill>
                  <a:schemeClr val="dk1"/>
                </a:solidFill>
                <a:cs typeface="Arial" panose="020B0604020202020204" pitchFamily="34" charset="0"/>
              </a:rPr>
              <a:t>El vocativo:</a:t>
            </a:r>
            <a:r>
              <a:rPr lang="es-PY" sz="3200" b="1" dirty="0">
                <a:solidFill>
                  <a:schemeClr val="dk1"/>
                </a:solidFill>
                <a:cs typeface="Arial" panose="020B0604020202020204" pitchFamily="34" charset="0"/>
              </a:rPr>
              <a:t> Manuel, obedece las órdenes</a:t>
            </a:r>
            <a:r>
              <a:rPr lang="es-PY" sz="3200" b="1" dirty="0" smtClean="0">
                <a:solidFill>
                  <a:schemeClr val="dk1"/>
                </a:solidFill>
                <a:cs typeface="Arial" panose="020B0604020202020204" pitchFamily="34" charset="0"/>
              </a:rPr>
              <a:t>.</a:t>
            </a:r>
            <a:r>
              <a:rPr lang="es-PY" sz="3200" dirty="0">
                <a:solidFill>
                  <a:schemeClr val="dk1"/>
                </a:solidFill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s-PY" sz="3200" dirty="0">
                <a:solidFill>
                  <a:schemeClr val="dk1"/>
                </a:solidFill>
                <a:cs typeface="Arial" panose="020B0604020202020204" pitchFamily="34" charset="0"/>
              </a:rPr>
              <a:t>Los términos de una enumeración: </a:t>
            </a:r>
            <a:r>
              <a:rPr lang="es-PY" sz="3200" b="1" dirty="0">
                <a:solidFill>
                  <a:schemeClr val="dk1"/>
                </a:solidFill>
                <a:cs typeface="Arial" panose="020B0604020202020204" pitchFamily="34" charset="0"/>
              </a:rPr>
              <a:t>Solicité lapiceros, papel, borradores</a:t>
            </a:r>
            <a:r>
              <a:rPr lang="es-PY" sz="3200" b="1" dirty="0" smtClean="0">
                <a:solidFill>
                  <a:schemeClr val="dk1"/>
                </a:solidFill>
                <a:cs typeface="Arial" panose="020B0604020202020204" pitchFamily="34" charset="0"/>
              </a:rPr>
              <a:t>.</a:t>
            </a:r>
            <a:r>
              <a:rPr lang="es-PY" sz="3200" dirty="0">
                <a:solidFill>
                  <a:schemeClr val="dk1"/>
                </a:solidFill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s-PY" sz="3200" dirty="0">
                <a:solidFill>
                  <a:schemeClr val="dk1"/>
                </a:solidFill>
                <a:cs typeface="Arial" panose="020B0604020202020204" pitchFamily="34" charset="0"/>
              </a:rPr>
              <a:t>Elementos intercalados, de carácter incidental, que, suprimidos, no alteran el sentido de la oración: </a:t>
            </a:r>
            <a:r>
              <a:rPr lang="es-PY" sz="3200" b="1" dirty="0">
                <a:solidFill>
                  <a:schemeClr val="dk1"/>
                </a:solidFill>
                <a:cs typeface="Arial" panose="020B0604020202020204" pitchFamily="34" charset="0"/>
              </a:rPr>
              <a:t>El policía, según los</a:t>
            </a:r>
            <a:r>
              <a:rPr lang="es-PY" sz="3200" dirty="0">
                <a:solidFill>
                  <a:schemeClr val="dk1"/>
                </a:solidFill>
                <a:cs typeface="Arial" panose="020B0604020202020204" pitchFamily="34" charset="0"/>
              </a:rPr>
              <a:t> </a:t>
            </a:r>
            <a:r>
              <a:rPr lang="es-PY" sz="3200" b="1" dirty="0">
                <a:solidFill>
                  <a:schemeClr val="dk1"/>
                </a:solidFill>
                <a:cs typeface="Arial" panose="020B0604020202020204" pitchFamily="34" charset="0"/>
              </a:rPr>
              <a:t>testigos, abusó de su autoridad</a:t>
            </a:r>
            <a:r>
              <a:rPr lang="es-PY" sz="3200" b="1" dirty="0" smtClean="0">
                <a:solidFill>
                  <a:schemeClr val="dk1"/>
                </a:solidFill>
                <a:cs typeface="Arial" panose="020B0604020202020204" pitchFamily="34" charset="0"/>
              </a:rPr>
              <a:t>.</a:t>
            </a:r>
            <a:endParaRPr lang="es-PY" sz="3200" dirty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 lvl="0"/>
            <a:r>
              <a:rPr lang="es-PY" sz="3200" dirty="0">
                <a:solidFill>
                  <a:schemeClr val="dk1"/>
                </a:solidFill>
                <a:cs typeface="Arial" panose="020B0604020202020204" pitchFamily="34" charset="0"/>
              </a:rPr>
              <a:t>Para suplir un verbo:</a:t>
            </a:r>
            <a:r>
              <a:rPr lang="es-PY" sz="3200" b="1" dirty="0">
                <a:solidFill>
                  <a:schemeClr val="dk1"/>
                </a:solidFill>
                <a:cs typeface="Arial" panose="020B0604020202020204" pitchFamily="34" charset="0"/>
              </a:rPr>
              <a:t> Los jóvenes deben escribir en el módulo; los niños, en su cuaderno</a:t>
            </a:r>
            <a:r>
              <a:rPr lang="es-PY" sz="3200" b="1" dirty="0" smtClean="0">
                <a:solidFill>
                  <a:schemeClr val="dk1"/>
                </a:solidFill>
                <a:cs typeface="Arial" panose="020B0604020202020204" pitchFamily="34" charset="0"/>
              </a:rPr>
              <a:t>.</a:t>
            </a:r>
            <a:endParaRPr lang="es-PY" sz="3200" dirty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 lvl="0"/>
            <a:r>
              <a:rPr lang="es-PY" sz="3200" dirty="0">
                <a:solidFill>
                  <a:schemeClr val="dk1"/>
                </a:solidFill>
                <a:cs typeface="Arial" panose="020B0604020202020204" pitchFamily="34" charset="0"/>
              </a:rPr>
              <a:t>Delante de las conjunciones adversativas </a:t>
            </a:r>
            <a:r>
              <a:rPr lang="es-PY" sz="3200" b="1" dirty="0">
                <a:solidFill>
                  <a:schemeClr val="dk1"/>
                </a:solidFill>
                <a:cs typeface="Arial" panose="020B0604020202020204" pitchFamily="34" charset="0"/>
              </a:rPr>
              <a:t>pero, mas, aunque</a:t>
            </a:r>
            <a:r>
              <a:rPr lang="es-PY" sz="3200" dirty="0">
                <a:solidFill>
                  <a:schemeClr val="dk1"/>
                </a:solidFill>
                <a:cs typeface="Arial" panose="020B0604020202020204" pitchFamily="34" charset="0"/>
              </a:rPr>
              <a:t>, cuando las cláusulas son breves: </a:t>
            </a:r>
            <a:r>
              <a:rPr lang="es-PY" sz="3200" b="1" dirty="0">
                <a:solidFill>
                  <a:schemeClr val="dk1"/>
                </a:solidFill>
                <a:cs typeface="Arial" panose="020B0604020202020204" pitchFamily="34" charset="0"/>
              </a:rPr>
              <a:t>Escuché hasta el final, aunque de nada sirvió</a:t>
            </a:r>
            <a:r>
              <a:rPr lang="es-PY" sz="3200" dirty="0">
                <a:solidFill>
                  <a:schemeClr val="dk1"/>
                </a:solidFill>
                <a:cs typeface="Arial" panose="020B0604020202020204" pitchFamily="34" charset="0"/>
              </a:rPr>
              <a:t>.</a:t>
            </a:r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1313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Una coma puede cambiar todo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90BBFC3-E768-4259-B51D-7F07734DEF1A}"/>
              </a:ext>
            </a:extLst>
          </p:cNvPr>
          <p:cNvSpPr/>
          <p:nvPr/>
        </p:nvSpPr>
        <p:spPr>
          <a:xfrm>
            <a:off x="781050" y="1743075"/>
            <a:ext cx="432435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400" dirty="0"/>
              <a:t>No queremos saber.</a:t>
            </a:r>
          </a:p>
          <a:p>
            <a:pPr algn="ctr"/>
            <a:r>
              <a:rPr lang="es-PY" sz="2400" dirty="0"/>
              <a:t>No, queremos saber.</a:t>
            </a:r>
            <a:endParaRPr lang="en-US" sz="2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CF449BA3-41FA-4EDA-B3AF-2FCA7103F6DC}"/>
              </a:ext>
            </a:extLst>
          </p:cNvPr>
          <p:cNvSpPr/>
          <p:nvPr/>
        </p:nvSpPr>
        <p:spPr>
          <a:xfrm>
            <a:off x="5649878" y="1676400"/>
            <a:ext cx="432435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400" dirty="0"/>
              <a:t>¡No tenga clemencia!</a:t>
            </a:r>
          </a:p>
          <a:p>
            <a:pPr algn="ctr"/>
            <a:r>
              <a:rPr lang="es-PY" sz="2400" dirty="0"/>
              <a:t>¡No, tenga clemencia!</a:t>
            </a:r>
            <a:endParaRPr lang="en-US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EA59442-98C5-44A2-ACD7-B3BD334E69F0}"/>
              </a:ext>
            </a:extLst>
          </p:cNvPr>
          <p:cNvSpPr/>
          <p:nvPr/>
        </p:nvSpPr>
        <p:spPr>
          <a:xfrm>
            <a:off x="2943225" y="4051301"/>
            <a:ext cx="432435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400" dirty="0"/>
              <a:t>No me rendí.</a:t>
            </a:r>
          </a:p>
          <a:p>
            <a:pPr algn="ctr"/>
            <a:r>
              <a:rPr lang="es-PY" sz="2400" dirty="0"/>
              <a:t>No, me rendí.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4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PY" dirty="0" smtClean="0"/>
              <a:t>Signos de puntuación</a:t>
            </a:r>
            <a:endParaRPr lang="es-PY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</a:rPr>
              <a:t>LOS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PUNTOS 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</a:rPr>
              <a:t>SUSPENSIVOS (…)</a:t>
            </a:r>
          </a:p>
          <a:p>
            <a:pPr marL="0" indent="0">
              <a:buNone/>
            </a:pPr>
            <a:r>
              <a:rPr lang="es-MX" dirty="0" smtClean="0"/>
              <a:t>Para representar una pausa inesperada.</a:t>
            </a:r>
          </a:p>
          <a:p>
            <a:pPr marL="0" indent="0">
              <a:buNone/>
            </a:pPr>
            <a:r>
              <a:rPr lang="es-MX" dirty="0" smtClean="0"/>
              <a:t>-Al final de una oración incompleta.</a:t>
            </a:r>
          </a:p>
          <a:p>
            <a:pPr marL="0" indent="0">
              <a:buNone/>
            </a:pPr>
            <a:r>
              <a:rPr lang="es-MX" dirty="0" smtClean="0"/>
              <a:t>-En lugar de etcétera.</a:t>
            </a:r>
          </a:p>
          <a:p>
            <a:pPr marL="0" indent="0">
              <a:buNone/>
            </a:pPr>
            <a:r>
              <a:rPr lang="es-MX" dirty="0" smtClean="0"/>
              <a:t>Expresar temor, duda o sorpresa.</a:t>
            </a:r>
            <a:endParaRPr lang="es-PY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MX" sz="36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s-MX" sz="3600" b="1" dirty="0" smtClean="0">
                <a:solidFill>
                  <a:schemeClr val="accent1">
                    <a:lumMod val="75000"/>
                  </a:schemeClr>
                </a:solidFill>
              </a:rPr>
              <a:t>os puntos (:)</a:t>
            </a:r>
          </a:p>
          <a:p>
            <a:pPr marL="0" indent="0">
              <a:buNone/>
            </a:pPr>
            <a:r>
              <a:rPr lang="es-MX" dirty="0" smtClean="0"/>
              <a:t>Indican una pausa inmediata.</a:t>
            </a:r>
          </a:p>
          <a:p>
            <a:pPr>
              <a:buFontTx/>
              <a:buChar char="-"/>
            </a:pPr>
            <a:r>
              <a:rPr lang="es-MX" dirty="0" smtClean="0"/>
              <a:t>Después del encabezamiento de documentos.</a:t>
            </a:r>
          </a:p>
          <a:p>
            <a:pPr>
              <a:buFontTx/>
              <a:buChar char="-"/>
            </a:pPr>
            <a:r>
              <a:rPr lang="es-MX" dirty="0" smtClean="0"/>
              <a:t>Antes de las enumeraciones.</a:t>
            </a:r>
          </a:p>
          <a:p>
            <a:pPr>
              <a:buFontTx/>
              <a:buChar char="-"/>
            </a:pPr>
            <a:r>
              <a:rPr lang="es-MX" dirty="0" smtClean="0"/>
              <a:t>Precediendo a las citas textuales.  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0033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>
                <a:solidFill>
                  <a:schemeClr val="accent1"/>
                </a:solidFill>
              </a:rPr>
              <a:t>Ejemplos:</a:t>
            </a:r>
            <a:endParaRPr lang="es-PY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s-MX" sz="3600" b="1" dirty="0">
                <a:solidFill>
                  <a:schemeClr val="accent1">
                    <a:lumMod val="75000"/>
                  </a:schemeClr>
                </a:solidFill>
              </a:rPr>
              <a:t>La cena estuvo lista, pero…</a:t>
            </a:r>
            <a:endParaRPr lang="es-PY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s-MX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MX" sz="3600" b="1" dirty="0" smtClean="0">
                <a:solidFill>
                  <a:schemeClr val="accent1">
                    <a:lumMod val="75000"/>
                  </a:schemeClr>
                </a:solidFill>
              </a:rPr>
              <a:t>Los </a:t>
            </a:r>
            <a:r>
              <a:rPr lang="es-MX" sz="3600" b="1" dirty="0">
                <a:solidFill>
                  <a:schemeClr val="accent1">
                    <a:lumMod val="75000"/>
                  </a:schemeClr>
                </a:solidFill>
              </a:rPr>
              <a:t>dígitos son 1, 2, 3, 4…</a:t>
            </a:r>
            <a:endParaRPr lang="es-PY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Entró </a:t>
            </a:r>
            <a:r>
              <a:rPr lang="es-MX" sz="3600" dirty="0">
                <a:solidFill>
                  <a:schemeClr val="accent1">
                    <a:lumMod val="75000"/>
                  </a:schemeClr>
                </a:solidFill>
              </a:rPr>
              <a:t>y… ¡qué espanto!</a:t>
            </a:r>
            <a:endParaRPr lang="es-PY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PY" dirty="0">
              <a:solidFill>
                <a:schemeClr val="accent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s-MX" sz="3600" dirty="0">
                <a:solidFill>
                  <a:schemeClr val="accent1">
                    <a:lumMod val="75000"/>
                  </a:schemeClr>
                </a:solidFill>
              </a:rPr>
              <a:t>Querido padre:   Muy señor mío:</a:t>
            </a:r>
            <a:endParaRPr lang="es-PY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Las </a:t>
            </a:r>
            <a:r>
              <a:rPr lang="es-MX" sz="3600" dirty="0">
                <a:solidFill>
                  <a:schemeClr val="accent1">
                    <a:lumMod val="75000"/>
                  </a:schemeClr>
                </a:solidFill>
              </a:rPr>
              <a:t>clases de vertebrados son: mamíferos, aves, reptiles, peces y anfibios.</a:t>
            </a:r>
            <a:endParaRPr lang="es-PY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Carlos </a:t>
            </a:r>
            <a:r>
              <a:rPr lang="es-MX" sz="3600" dirty="0">
                <a:solidFill>
                  <a:schemeClr val="accent1">
                    <a:lumMod val="75000"/>
                  </a:schemeClr>
                </a:solidFill>
              </a:rPr>
              <a:t>dijo: </a:t>
            </a:r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</a:rPr>
              <a:t>“No </a:t>
            </a:r>
            <a:r>
              <a:rPr lang="es-MX" sz="3600" dirty="0">
                <a:solidFill>
                  <a:schemeClr val="accent1">
                    <a:lumMod val="75000"/>
                  </a:schemeClr>
                </a:solidFill>
              </a:rPr>
              <a:t>podremos ir esta noche.”</a:t>
            </a:r>
            <a:endParaRPr lang="es-PY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16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765</Words>
  <Application>Microsoft Office PowerPoint</Application>
  <PresentationFormat>Panorámica</PresentationFormat>
  <Paragraphs>99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 Puntuación y corrección de texto médico Coloquen puntos Agreguen comas, mayúsculas, acentos. </vt:lpstr>
      <vt:lpstr> TEXTO CORREGIDO(para comparación) </vt:lpstr>
      <vt:lpstr>Presentación de PowerPoint</vt:lpstr>
      <vt:lpstr> Los signos de puntuación significan descansos de la mente para seguir con claridad el pensamiento escrito. </vt:lpstr>
      <vt:lpstr>Ejemplos: </vt:lpstr>
      <vt:lpstr>Uso de la coma:</vt:lpstr>
      <vt:lpstr>Una coma puede cambiar todo</vt:lpstr>
      <vt:lpstr>Signos de puntuación</vt:lpstr>
      <vt:lpstr>Ejemplos:</vt:lpstr>
      <vt:lpstr>Signos de puntuación</vt:lpstr>
      <vt:lpstr>Ejemplos:</vt:lpstr>
      <vt:lpstr>Signos de puntuación</vt:lpstr>
      <vt:lpstr>Ejemplos</vt:lpstr>
      <vt:lpstr> Escribe los signos de puntuación donde corresponda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HP</cp:lastModifiedBy>
  <cp:revision>27</cp:revision>
  <dcterms:created xsi:type="dcterms:W3CDTF">2019-03-27T23:04:04Z</dcterms:created>
  <dcterms:modified xsi:type="dcterms:W3CDTF">2026-03-25T20:11:42Z</dcterms:modified>
</cp:coreProperties>
</file>