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85" r:id="rId5"/>
    <p:sldId id="284" r:id="rId6"/>
    <p:sldId id="264" r:id="rId7"/>
    <p:sldId id="291" r:id="rId8"/>
    <p:sldId id="292" r:id="rId9"/>
    <p:sldId id="276" r:id="rId10"/>
    <p:sldId id="286" r:id="rId11"/>
    <p:sldId id="287" r:id="rId12"/>
    <p:sldId id="288" r:id="rId13"/>
    <p:sldId id="289" r:id="rId14"/>
    <p:sldId id="293" r:id="rId15"/>
    <p:sldId id="290" r:id="rId16"/>
    <p:sldId id="294" r:id="rId17"/>
    <p:sldId id="295" r:id="rId18"/>
    <p:sldId id="296" r:id="rId19"/>
    <p:sldId id="297" r:id="rId20"/>
    <p:sldId id="298" r:id="rId21"/>
    <p:sldId id="299" r:id="rId22"/>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p:scale>
          <a:sx n="75" d="100"/>
          <a:sy n="75" d="100"/>
        </p:scale>
        <p:origin x="3342" y="7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DD6FA3E-F0AA-4174-B4A2-E5A74C55C518}" type="datetime1">
              <a:rPr lang="es-ES" smtClean="0">
                <a:solidFill>
                  <a:schemeClr val="tx2"/>
                </a:solidFill>
              </a:rPr>
              <a:pPr algn="r" rtl="0"/>
              <a:t>14/02/2022</a:t>
            </a:fld>
            <a:endParaRPr lang="es-ES" dirty="0">
              <a:solidFill>
                <a:schemeClr val="tx2"/>
              </a:solidFill>
            </a:endParaRPr>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solidFill>
                <a:schemeClr val="tx2"/>
              </a:solidFill>
            </a:endParaRPr>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s-ES">
                <a:solidFill>
                  <a:schemeClr val="tx2"/>
                </a:solidFill>
              </a:rPr>
              <a:pPr algn="r" rtl="0"/>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142CE8E-1509-4367-B318-56C7A1E910B6}" type="datetime1">
              <a:rPr lang="es-ES" smtClean="0"/>
              <a:pPr/>
              <a:t>14/02/2022</a:t>
            </a:fld>
            <a:endParaRPr lang="es-ES"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s-ES" smtClean="0"/>
              <a:pPr/>
              <a:t>‹Nº›</a:t>
            </a:fld>
            <a:endParaRPr lang="es-E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8268" y="1412776"/>
            <a:ext cx="2232248" cy="2277239"/>
          </a:xfrm>
          <a:prstGeom prst="rect">
            <a:avLst/>
          </a:prstGeom>
        </p:spPr>
      </p:pic>
      <p:sp>
        <p:nvSpPr>
          <p:cNvPr id="4" name="3 Rectángulo"/>
          <p:cNvSpPr/>
          <p:nvPr userDrawn="1"/>
        </p:nvSpPr>
        <p:spPr>
          <a:xfrm>
            <a:off x="2458008" y="4150129"/>
            <a:ext cx="6912768" cy="307777"/>
          </a:xfrm>
          <a:prstGeom prst="rect">
            <a:avLst/>
          </a:prstGeom>
        </p:spPr>
        <p:txBody>
          <a:bodyPr wrap="square">
            <a:spAutoFit/>
          </a:bodyPr>
          <a:lstStyle/>
          <a:p>
            <a:pPr algn="ctr"/>
            <a:r>
              <a:rPr lang="es-PY" sz="1400" b="0" spc="300" dirty="0">
                <a:solidFill>
                  <a:srgbClr val="C00000"/>
                </a:solidFill>
              </a:rPr>
              <a:t>UNIVERSIDAD</a:t>
            </a:r>
            <a:r>
              <a:rPr lang="es-PY" sz="1400" b="0" spc="300" baseline="0" dirty="0">
                <a:solidFill>
                  <a:srgbClr val="C00000"/>
                </a:solidFill>
              </a:rPr>
              <a:t> MARÍA AUXILIADORA</a:t>
            </a:r>
            <a:endParaRPr lang="es-PY" sz="1400" b="0" spc="300" dirty="0">
              <a:solidFill>
                <a:srgbClr val="C00000"/>
              </a:solidFill>
            </a:endParaRPr>
          </a:p>
        </p:txBody>
      </p:sp>
    </p:spTree>
    <p:extLst>
      <p:ext uri="{BB962C8B-B14F-4D97-AF65-F5344CB8AC3E}">
        <p14:creationId xmlns:p14="http://schemas.microsoft.com/office/powerpoint/2010/main" val="341402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9"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952" y="5607103"/>
            <a:ext cx="900100" cy="918241"/>
          </a:xfrm>
          <a:prstGeom prst="rect">
            <a:avLst/>
          </a:prstGeom>
        </p:spPr>
      </p:pic>
      <p:sp>
        <p:nvSpPr>
          <p:cNvPr id="10" name="9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cxnSp>
        <p:nvCxnSpPr>
          <p:cNvPr id="11" name="10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9"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952" y="5607103"/>
            <a:ext cx="900100" cy="918241"/>
          </a:xfrm>
          <a:prstGeom prst="rect">
            <a:avLst/>
          </a:prstGeom>
        </p:spPr>
      </p:pic>
      <p:sp>
        <p:nvSpPr>
          <p:cNvPr id="10" name="9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cxnSp>
        <p:nvCxnSpPr>
          <p:cNvPr id="11" name="10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952" y="5607103"/>
            <a:ext cx="900100" cy="918241"/>
          </a:xfrm>
          <a:prstGeom prst="rect">
            <a:avLst/>
          </a:prstGeom>
        </p:spPr>
      </p:pic>
      <p:sp>
        <p:nvSpPr>
          <p:cNvPr id="8" name="7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cxnSp>
        <p:nvCxnSpPr>
          <p:cNvPr id="9" name="8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952" y="5607103"/>
            <a:ext cx="900100" cy="918241"/>
          </a:xfrm>
          <a:prstGeom prst="rect">
            <a:avLst/>
          </a:prstGeom>
        </p:spPr>
      </p:pic>
      <p:sp>
        <p:nvSpPr>
          <p:cNvPr id="8" name="7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cxnSp>
        <p:nvCxnSpPr>
          <p:cNvPr id="9" name="8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5 Rectángulo"/>
          <p:cNvSpPr/>
          <p:nvPr userDrawn="1"/>
        </p:nvSpPr>
        <p:spPr>
          <a:xfrm>
            <a:off x="0" y="0"/>
            <a:ext cx="2782044"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7" name="6 Rectángulo"/>
          <p:cNvSpPr/>
          <p:nvPr userDrawn="1"/>
        </p:nvSpPr>
        <p:spPr>
          <a:xfrm>
            <a:off x="699619" y="338111"/>
            <a:ext cx="3240360" cy="54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3"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338111"/>
            <a:ext cx="1694049" cy="1728192"/>
          </a:xfrm>
          <a:prstGeom prst="rect">
            <a:avLst/>
          </a:prstGeom>
        </p:spPr>
      </p:pic>
      <p:sp>
        <p:nvSpPr>
          <p:cNvPr id="4" name="3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chemeClr val="accent4"/>
                </a:solidFill>
              </a:rPr>
              <a:t>UNIVERSIDAD</a:t>
            </a:r>
            <a:r>
              <a:rPr lang="es-PY" sz="1100" b="1" spc="300" baseline="0" dirty="0">
                <a:solidFill>
                  <a:schemeClr val="accent4"/>
                </a:solidFill>
              </a:rPr>
              <a:t> MARÍA AUXILIADORA</a:t>
            </a:r>
            <a:endParaRPr lang="es-PY" sz="1100" b="1" spc="300" dirty="0">
              <a:solidFill>
                <a:schemeClr val="accent4"/>
              </a:solidFill>
            </a:endParaRPr>
          </a:p>
        </p:txBody>
      </p:sp>
      <p:cxnSp>
        <p:nvCxnSpPr>
          <p:cNvPr id="5" name="4 Conector recto"/>
          <p:cNvCxnSpPr/>
          <p:nvPr userDrawn="1"/>
        </p:nvCxnSpPr>
        <p:spPr>
          <a:xfrm>
            <a:off x="0" y="6494270"/>
            <a:ext cx="1174890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45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cxnSp>
        <p:nvCxnSpPr>
          <p:cNvPr id="9" name="8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60" y="519388"/>
            <a:ext cx="1368152" cy="1395727"/>
          </a:xfrm>
          <a:prstGeom prst="rect">
            <a:avLst/>
          </a:prstGeom>
        </p:spPr>
      </p:pic>
      <p:sp>
        <p:nvSpPr>
          <p:cNvPr id="5" name="Subtítulo 2">
            <a:extLst>
              <a:ext uri="{FF2B5EF4-FFF2-40B4-BE49-F238E27FC236}">
                <a16:creationId xmlns:a16="http://schemas.microsoft.com/office/drawing/2014/main" xmlns="" id="{F4FE8D3E-E8F6-4E4F-8F46-63BEE18EDF45}"/>
              </a:ext>
            </a:extLst>
          </p:cNvPr>
          <p:cNvSpPr txBox="1">
            <a:spLocks/>
          </p:cNvSpPr>
          <p:nvPr userDrawn="1"/>
        </p:nvSpPr>
        <p:spPr>
          <a:xfrm>
            <a:off x="525352" y="2049338"/>
            <a:ext cx="2569167" cy="371550"/>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lgn="ctr"/>
            <a:r>
              <a:rPr lang="es-ES" sz="1400" dirty="0"/>
              <a:t>Medicina</a:t>
            </a:r>
          </a:p>
        </p:txBody>
      </p:sp>
      <p:pic>
        <p:nvPicPr>
          <p:cNvPr id="1026" name="Picture 2" descr="C:\Users\jessica.izzi\Desktop\UMAX ARCHIVOS_2020\Materiales Aula Virtual\libro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03479" y="0"/>
            <a:ext cx="4385346"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952" y="5607103"/>
            <a:ext cx="900100" cy="918241"/>
          </a:xfrm>
          <a:prstGeom prst="rect">
            <a:avLst/>
          </a:prstGeom>
        </p:spPr>
      </p:pic>
      <p:sp>
        <p:nvSpPr>
          <p:cNvPr id="9" name="8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cxnSp>
        <p:nvCxnSpPr>
          <p:cNvPr id="13" name="12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cxnSp>
        <p:nvCxnSpPr>
          <p:cNvPr id="8" name="7 Conector recto"/>
          <p:cNvCxnSpPr/>
          <p:nvPr userDrawn="1"/>
        </p:nvCxnSpPr>
        <p:spPr>
          <a:xfrm>
            <a:off x="1413893"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C:\Users\jessica.izzi\Desktop\UMAX ARCHIVOS_2020\Materiales Aula Virtual\libr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7299" y="0"/>
            <a:ext cx="4385346" cy="6858000"/>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2804" y="332656"/>
            <a:ext cx="1368152" cy="1395727"/>
          </a:xfrm>
          <a:prstGeom prst="rect">
            <a:avLst/>
          </a:prstGeom>
        </p:spPr>
      </p:pic>
      <p:sp>
        <p:nvSpPr>
          <p:cNvPr id="6" name="Subtítulo 2">
            <a:extLst>
              <a:ext uri="{FF2B5EF4-FFF2-40B4-BE49-F238E27FC236}">
                <a16:creationId xmlns:a16="http://schemas.microsoft.com/office/drawing/2014/main" xmlns="" id="{F4FE8D3E-E8F6-4E4F-8F46-63BEE18EDF45}"/>
              </a:ext>
            </a:extLst>
          </p:cNvPr>
          <p:cNvSpPr txBox="1">
            <a:spLocks/>
          </p:cNvSpPr>
          <p:nvPr userDrawn="1"/>
        </p:nvSpPr>
        <p:spPr>
          <a:xfrm>
            <a:off x="9118748" y="1818864"/>
            <a:ext cx="2569167" cy="342258"/>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lgn="ctr"/>
            <a:r>
              <a:rPr lang="es-ES" sz="1400" dirty="0"/>
              <a:t>Medicina</a:t>
            </a:r>
          </a:p>
        </p:txBody>
      </p:sp>
      <p:sp>
        <p:nvSpPr>
          <p:cNvPr id="9" name="8 CuadroTexto"/>
          <p:cNvSpPr txBox="1"/>
          <p:nvPr userDrawn="1"/>
        </p:nvSpPr>
        <p:spPr>
          <a:xfrm>
            <a:off x="7915484"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952" y="5607103"/>
            <a:ext cx="900100" cy="918241"/>
          </a:xfrm>
          <a:prstGeom prst="rect">
            <a:avLst/>
          </a:prstGeom>
        </p:spPr>
      </p:pic>
      <p:sp>
        <p:nvSpPr>
          <p:cNvPr id="9" name="8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cxnSp>
        <p:nvCxnSpPr>
          <p:cNvPr id="10" name="9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952" y="5607103"/>
            <a:ext cx="900100" cy="918241"/>
          </a:xfrm>
          <a:prstGeom prst="rect">
            <a:avLst/>
          </a:prstGeom>
        </p:spPr>
      </p:pic>
      <p:sp>
        <p:nvSpPr>
          <p:cNvPr id="11" name="10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cxnSp>
        <p:nvCxnSpPr>
          <p:cNvPr id="12" name="11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952" y="5607103"/>
            <a:ext cx="900100" cy="918241"/>
          </a:xfrm>
          <a:prstGeom prst="rect">
            <a:avLst/>
          </a:prstGeom>
        </p:spPr>
      </p:pic>
      <p:sp>
        <p:nvSpPr>
          <p:cNvPr id="7" name="6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cxnSp>
        <p:nvCxnSpPr>
          <p:cNvPr id="8" name="7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EFF081DF-F73A-44D1-AFEC-49BC848C5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4952" y="5607103"/>
            <a:ext cx="900100" cy="918241"/>
          </a:xfrm>
          <a:prstGeom prst="rect">
            <a:avLst/>
          </a:prstGeom>
        </p:spPr>
      </p:pic>
      <p:sp>
        <p:nvSpPr>
          <p:cNvPr id="6" name="5 CuadroTexto"/>
          <p:cNvSpPr txBox="1"/>
          <p:nvPr userDrawn="1"/>
        </p:nvSpPr>
        <p:spPr>
          <a:xfrm>
            <a:off x="477788" y="6232660"/>
            <a:ext cx="3684022" cy="261610"/>
          </a:xfrm>
          <a:prstGeom prst="rect">
            <a:avLst/>
          </a:prstGeom>
          <a:noFill/>
        </p:spPr>
        <p:txBody>
          <a:bodyPr wrap="none" rtlCol="0">
            <a:spAutoFit/>
          </a:bodyPr>
          <a:lstStyle/>
          <a:p>
            <a:r>
              <a:rPr lang="es-PY" sz="1100" b="1" spc="300" dirty="0">
                <a:solidFill>
                  <a:srgbClr val="C00000"/>
                </a:solidFill>
              </a:rPr>
              <a:t>UNIVERSIDAD</a:t>
            </a:r>
            <a:r>
              <a:rPr lang="es-PY" sz="1100" b="1" spc="300" baseline="0" dirty="0">
                <a:solidFill>
                  <a:srgbClr val="C00000"/>
                </a:solidFill>
              </a:rPr>
              <a:t> MARÍA AUXILIADORA</a:t>
            </a:r>
            <a:endParaRPr lang="es-PY" sz="1100" b="1" spc="300" dirty="0">
              <a:solidFill>
                <a:srgbClr val="C00000"/>
              </a:solidFill>
            </a:endParaRPr>
          </a:p>
        </p:txBody>
      </p:sp>
      <p:cxnSp>
        <p:nvCxnSpPr>
          <p:cNvPr id="7" name="6 Conector recto"/>
          <p:cNvCxnSpPr/>
          <p:nvPr userDrawn="1"/>
        </p:nvCxnSpPr>
        <p:spPr>
          <a:xfrm>
            <a:off x="0" y="6494270"/>
            <a:ext cx="10774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1" r:id="rId3"/>
    <p:sldLayoutId id="2147483679" r:id="rId4"/>
    <p:sldLayoutId id="2147483663" r:id="rId5"/>
    <p:sldLayoutId id="2147483664" r:id="rId6"/>
    <p:sldLayoutId id="2147483665" r:id="rId7"/>
    <p:sldLayoutId id="2147483666" r:id="rId8"/>
    <p:sldLayoutId id="2147483667" r:id="rId9"/>
    <p:sldLayoutId id="2147483675" r:id="rId10"/>
    <p:sldLayoutId id="2147483676" r:id="rId11"/>
    <p:sldLayoutId id="2147483677" r:id="rId12"/>
    <p:sldLayoutId id="214748367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61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2644170"/>
            <a:ext cx="6092825" cy="1569660"/>
          </a:xfrm>
          <a:prstGeom prst="rect">
            <a:avLst/>
          </a:prstGeom>
        </p:spPr>
        <p:txBody>
          <a:bodyPr>
            <a:spAutoFit/>
          </a:bodyPr>
          <a:lstStyle/>
          <a:p>
            <a:r>
              <a:rPr lang="es-ES" b="1" dirty="0">
                <a:solidFill>
                  <a:srgbClr val="000000"/>
                </a:solidFill>
                <a:latin typeface="Lato"/>
              </a:rPr>
              <a:t>La autorrealización, </a:t>
            </a:r>
            <a:r>
              <a:rPr lang="es-ES" dirty="0">
                <a:solidFill>
                  <a:srgbClr val="000000"/>
                </a:solidFill>
                <a:latin typeface="Lato"/>
              </a:rPr>
              <a:t>vinculadas a la necesidad de dar </a:t>
            </a:r>
            <a:r>
              <a:rPr lang="es-ES" dirty="0" err="1">
                <a:solidFill>
                  <a:srgbClr val="000000"/>
                </a:solidFill>
                <a:latin typeface="Lato"/>
              </a:rPr>
              <a:t>sentidoa</a:t>
            </a:r>
            <a:r>
              <a:rPr lang="es-ES" dirty="0">
                <a:solidFill>
                  <a:srgbClr val="000000"/>
                </a:solidFill>
                <a:latin typeface="Lato"/>
              </a:rPr>
              <a:t> la vida y que permiten el desarrollo integral de la persona.</a:t>
            </a:r>
            <a:endParaRPr lang="es-PY" dirty="0"/>
          </a:p>
        </p:txBody>
      </p:sp>
    </p:spTree>
    <p:extLst>
      <p:ext uri="{BB962C8B-B14F-4D97-AF65-F5344CB8AC3E}">
        <p14:creationId xmlns:p14="http://schemas.microsoft.com/office/powerpoint/2010/main" val="269500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7948" y="3013502"/>
            <a:ext cx="7222877" cy="830997"/>
          </a:xfrm>
          <a:prstGeom prst="rect">
            <a:avLst/>
          </a:prstGeom>
        </p:spPr>
        <p:txBody>
          <a:bodyPr wrap="square">
            <a:spAutoFit/>
          </a:bodyPr>
          <a:lstStyle/>
          <a:p>
            <a:r>
              <a:rPr lang="es-ES" b="1" dirty="0">
                <a:solidFill>
                  <a:srgbClr val="0099D9"/>
                </a:solidFill>
                <a:latin typeface="Source Sans Pro"/>
              </a:rPr>
              <a:t>Salud, </a:t>
            </a:r>
            <a:r>
              <a:rPr lang="es-ES" b="1" dirty="0" err="1">
                <a:solidFill>
                  <a:srgbClr val="0099D9"/>
                </a:solidFill>
                <a:latin typeface="Source Sans Pro"/>
              </a:rPr>
              <a:t>Resilencia</a:t>
            </a:r>
            <a:r>
              <a:rPr lang="es-ES" b="1" dirty="0">
                <a:solidFill>
                  <a:srgbClr val="0099D9"/>
                </a:solidFill>
                <a:latin typeface="Source Sans Pro"/>
              </a:rPr>
              <a:t> y Seguridad Humana. Hacia la Salud Para Todos</a:t>
            </a:r>
            <a:endParaRPr lang="es-ES" b="1" i="0" dirty="0">
              <a:solidFill>
                <a:srgbClr val="0099D9"/>
              </a:solidFill>
              <a:effectLst/>
              <a:latin typeface="Source Sans Pro"/>
            </a:endParaRPr>
          </a:p>
        </p:txBody>
      </p:sp>
    </p:spTree>
    <p:extLst>
      <p:ext uri="{BB962C8B-B14F-4D97-AF65-F5344CB8AC3E}">
        <p14:creationId xmlns:p14="http://schemas.microsoft.com/office/powerpoint/2010/main" val="230671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58108" y="692696"/>
            <a:ext cx="4907113" cy="461665"/>
          </a:xfrm>
          <a:prstGeom prst="rect">
            <a:avLst/>
          </a:prstGeom>
        </p:spPr>
        <p:txBody>
          <a:bodyPr wrap="none">
            <a:spAutoFit/>
          </a:bodyPr>
          <a:lstStyle/>
          <a:p>
            <a:r>
              <a:rPr lang="es-ES" dirty="0"/>
              <a:t>¿Qué es la seguridad humana?</a:t>
            </a:r>
            <a:endParaRPr lang="es-PY" dirty="0"/>
          </a:p>
        </p:txBody>
      </p:sp>
      <p:sp>
        <p:nvSpPr>
          <p:cNvPr id="3" name="Rectángulo 2"/>
          <p:cNvSpPr/>
          <p:nvPr/>
        </p:nvSpPr>
        <p:spPr>
          <a:xfrm>
            <a:off x="477788" y="1536174"/>
            <a:ext cx="11377264" cy="2308324"/>
          </a:xfrm>
          <a:prstGeom prst="rect">
            <a:avLst/>
          </a:prstGeom>
        </p:spPr>
        <p:txBody>
          <a:bodyPr wrap="square">
            <a:spAutoFit/>
          </a:bodyPr>
          <a:lstStyle/>
          <a:p>
            <a:r>
              <a:rPr lang="es-ES" dirty="0">
                <a:solidFill>
                  <a:srgbClr val="333333"/>
                </a:solidFill>
                <a:latin typeface="Source Sans Pro"/>
              </a:rPr>
              <a:t>La seguridad humana es un concepto pluridimensional que se refiere a un estado de bienestar integral. Abarca diversos elementos, desde la seguridad física y el empleo hasta la seguridad alimentaria y el acceso a servicios básicos como la atención de salud y el agua limpia.</a:t>
            </a:r>
          </a:p>
          <a:p>
            <a:r>
              <a:rPr lang="es-ES" dirty="0">
                <a:solidFill>
                  <a:srgbClr val="333333"/>
                </a:solidFill>
                <a:latin typeface="Source Sans Pro"/>
              </a:rPr>
              <a:t>En pocas palabras, la seguridad humana significa vivir sin privaciones, sin temor y con dignidad.</a:t>
            </a:r>
            <a:endParaRPr lang="es-ES" b="0" i="0" dirty="0">
              <a:solidFill>
                <a:srgbClr val="333333"/>
              </a:solidFill>
              <a:effectLst/>
              <a:latin typeface="Source Sans Pro"/>
            </a:endParaRPr>
          </a:p>
        </p:txBody>
      </p:sp>
    </p:spTree>
    <p:extLst>
      <p:ext uri="{BB962C8B-B14F-4D97-AF65-F5344CB8AC3E}">
        <p14:creationId xmlns:p14="http://schemas.microsoft.com/office/powerpoint/2010/main" val="314943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30116" y="404664"/>
            <a:ext cx="6092825" cy="830997"/>
          </a:xfrm>
          <a:prstGeom prst="rect">
            <a:avLst/>
          </a:prstGeom>
        </p:spPr>
        <p:txBody>
          <a:bodyPr>
            <a:spAutoFit/>
          </a:bodyPr>
          <a:lstStyle/>
          <a:p>
            <a:r>
              <a:rPr lang="es-ES" b="1" dirty="0">
                <a:solidFill>
                  <a:srgbClr val="333333"/>
                </a:solidFill>
                <a:latin typeface="Source Sans Pro"/>
              </a:rPr>
              <a:t>¿Qué es el enfoque de la seguridad humana?</a:t>
            </a:r>
            <a:endParaRPr lang="es-ES" b="1" dirty="0">
              <a:solidFill>
                <a:srgbClr val="333333"/>
              </a:solidFill>
              <a:effectLst/>
              <a:latin typeface="Source Sans Pro"/>
            </a:endParaRPr>
          </a:p>
        </p:txBody>
      </p:sp>
      <p:sp>
        <p:nvSpPr>
          <p:cNvPr id="3" name="Rectángulo 2"/>
          <p:cNvSpPr/>
          <p:nvPr/>
        </p:nvSpPr>
        <p:spPr>
          <a:xfrm>
            <a:off x="1449897" y="1720840"/>
            <a:ext cx="9289032" cy="3785652"/>
          </a:xfrm>
          <a:prstGeom prst="rect">
            <a:avLst/>
          </a:prstGeom>
        </p:spPr>
        <p:txBody>
          <a:bodyPr wrap="square">
            <a:spAutoFit/>
          </a:bodyPr>
          <a:lstStyle/>
          <a:p>
            <a:pPr algn="just"/>
            <a:r>
              <a:rPr lang="es-ES" dirty="0">
                <a:solidFill>
                  <a:srgbClr val="333333"/>
                </a:solidFill>
                <a:latin typeface="Source Sans Pro"/>
              </a:rPr>
              <a:t>El enfoque de la seguridad humana para el desarrollo tiene en cuenta las estrechas interrelaciones entre los diferentes elementos que las personas necesitan para vivir sin temor, sin privaciones y con dignidad. Al adoptar ese enfoque se reconoce, por ejemplo, que las personas que no tienen suficientes alimentos probablemente sufrirán de desnutrición, lo cual genera problemas de salud que requieren atención médica a la cual posiblemente tengan poco o ningún acceso. </a:t>
            </a:r>
            <a:endParaRPr lang="es-ES" dirty="0" smtClean="0">
              <a:solidFill>
                <a:srgbClr val="333333"/>
              </a:solidFill>
              <a:latin typeface="Source Sans Pro"/>
            </a:endParaRPr>
          </a:p>
          <a:p>
            <a:pPr algn="just"/>
            <a:r>
              <a:rPr lang="es-ES" dirty="0" smtClean="0">
                <a:solidFill>
                  <a:srgbClr val="333333"/>
                </a:solidFill>
                <a:latin typeface="Source Sans Pro"/>
              </a:rPr>
              <a:t>En </a:t>
            </a:r>
            <a:r>
              <a:rPr lang="es-ES" dirty="0">
                <a:solidFill>
                  <a:srgbClr val="333333"/>
                </a:solidFill>
                <a:latin typeface="Source Sans Pro"/>
              </a:rPr>
              <a:t>la búsqueda de soluciones, el enfoque de la seguridad humana:</a:t>
            </a:r>
            <a:endParaRPr lang="es-PY" dirty="0"/>
          </a:p>
        </p:txBody>
      </p:sp>
    </p:spTree>
    <p:extLst>
      <p:ext uri="{BB962C8B-B14F-4D97-AF65-F5344CB8AC3E}">
        <p14:creationId xmlns:p14="http://schemas.microsoft.com/office/powerpoint/2010/main" val="27451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1785" y="908720"/>
            <a:ext cx="11305256" cy="4524315"/>
          </a:xfrm>
          <a:prstGeom prst="rect">
            <a:avLst/>
          </a:prstGeom>
        </p:spPr>
        <p:txBody>
          <a:bodyPr wrap="square">
            <a:spAutoFit/>
          </a:bodyPr>
          <a:lstStyle/>
          <a:p>
            <a:pPr>
              <a:buFont typeface="Arial" panose="020B0604020202020204" pitchFamily="34" charset="0"/>
              <a:buChar char="•"/>
            </a:pPr>
            <a:r>
              <a:rPr lang="es-ES" dirty="0">
                <a:solidFill>
                  <a:srgbClr val="333333"/>
                </a:solidFill>
                <a:latin typeface="Source Sans Pro"/>
              </a:rPr>
              <a:t>analiza las distintas maneras en las cuales las personas experimentan vulnerabilidad en su vida cotidiana;</a:t>
            </a:r>
          </a:p>
          <a:p>
            <a:pPr>
              <a:buFont typeface="Arial" panose="020B0604020202020204" pitchFamily="34" charset="0"/>
              <a:buChar char="•"/>
            </a:pPr>
            <a:r>
              <a:rPr lang="es-ES" dirty="0">
                <a:solidFill>
                  <a:srgbClr val="333333"/>
                </a:solidFill>
                <a:latin typeface="Source Sans Pro"/>
              </a:rPr>
              <a:t>reconoce que diferentes amenazas se exacerban mutuamente, por lo que deben abordarse de manera holística;</a:t>
            </a:r>
          </a:p>
          <a:p>
            <a:pPr>
              <a:buFont typeface="Arial" panose="020B0604020202020204" pitchFamily="34" charset="0"/>
              <a:buChar char="•"/>
            </a:pPr>
            <a:r>
              <a:rPr lang="es-ES" dirty="0">
                <a:solidFill>
                  <a:srgbClr val="333333"/>
                </a:solidFill>
                <a:latin typeface="Source Sans Pro"/>
              </a:rPr>
              <a:t>promueve la participación de los grupos socialmente vulnerables en la toma de decisiones y el control social para que el curso de acción se determine en gran medida conforme a la manera en que ellos mismos perciben sus necesidades y su contexto local;</a:t>
            </a:r>
          </a:p>
          <a:p>
            <a:pPr>
              <a:buFont typeface="Arial" panose="020B0604020202020204" pitchFamily="34" charset="0"/>
              <a:buChar char="•"/>
            </a:pPr>
            <a:r>
              <a:rPr lang="es-ES" dirty="0">
                <a:solidFill>
                  <a:srgbClr val="333333"/>
                </a:solidFill>
                <a:latin typeface="Source Sans Pro"/>
              </a:rPr>
              <a:t>involucra a todos los sectores y agentes pertinentes en los procesos de planificación, toma de decisiones y ejecución;</a:t>
            </a:r>
          </a:p>
          <a:p>
            <a:pPr>
              <a:buFont typeface="Arial" panose="020B0604020202020204" pitchFamily="34" charset="0"/>
              <a:buChar char="•"/>
            </a:pPr>
            <a:r>
              <a:rPr lang="es-ES" dirty="0">
                <a:solidFill>
                  <a:srgbClr val="333333"/>
                </a:solidFill>
                <a:latin typeface="Source Sans Pro"/>
              </a:rPr>
              <a:t>promueve la autosuficiencia y la autodeterminación de las personas y las comunidades.</a:t>
            </a:r>
            <a:endParaRPr lang="es-ES" b="0" i="0" dirty="0">
              <a:solidFill>
                <a:srgbClr val="333333"/>
              </a:solidFill>
              <a:effectLst/>
              <a:latin typeface="Source Sans Pro"/>
            </a:endParaRPr>
          </a:p>
        </p:txBody>
      </p:sp>
    </p:spTree>
    <p:extLst>
      <p:ext uri="{BB962C8B-B14F-4D97-AF65-F5344CB8AC3E}">
        <p14:creationId xmlns:p14="http://schemas.microsoft.com/office/powerpoint/2010/main" val="254233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3892" y="476672"/>
            <a:ext cx="7821017" cy="830997"/>
          </a:xfrm>
          <a:prstGeom prst="rect">
            <a:avLst/>
          </a:prstGeom>
        </p:spPr>
        <p:txBody>
          <a:bodyPr wrap="square">
            <a:spAutoFit/>
          </a:bodyPr>
          <a:lstStyle/>
          <a:p>
            <a:pPr algn="ctr"/>
            <a:r>
              <a:rPr lang="es-ES" b="1" dirty="0">
                <a:solidFill>
                  <a:srgbClr val="333333"/>
                </a:solidFill>
                <a:latin typeface="Source Sans Pro"/>
              </a:rPr>
              <a:t>¿Por qué la salud es uno de los elementos que integran la seguridad humana?</a:t>
            </a:r>
            <a:endParaRPr lang="es-ES" b="1" dirty="0">
              <a:solidFill>
                <a:srgbClr val="333333"/>
              </a:solidFill>
              <a:effectLst/>
              <a:latin typeface="Source Sans Pro"/>
            </a:endParaRPr>
          </a:p>
        </p:txBody>
      </p:sp>
      <p:sp>
        <p:nvSpPr>
          <p:cNvPr id="3" name="Rectángulo 2"/>
          <p:cNvSpPr/>
          <p:nvPr/>
        </p:nvSpPr>
        <p:spPr>
          <a:xfrm>
            <a:off x="405780" y="1351508"/>
            <a:ext cx="11233248" cy="4493538"/>
          </a:xfrm>
          <a:prstGeom prst="rect">
            <a:avLst/>
          </a:prstGeom>
        </p:spPr>
        <p:txBody>
          <a:bodyPr wrap="square">
            <a:spAutoFit/>
          </a:bodyPr>
          <a:lstStyle/>
          <a:p>
            <a:r>
              <a:rPr lang="es-ES" sz="2200" dirty="0">
                <a:solidFill>
                  <a:srgbClr val="333333"/>
                </a:solidFill>
                <a:latin typeface="Source Sans Pro"/>
              </a:rPr>
              <a:t>Tener mala salud no solo es una de las principales causas del sufrimiento humano sino que además repercute en el desarrollo económico y social, e incluso en la paz nacional y mundial. El no afrontar los problemas de salud con prontitud y eficacia puede representar una amenaza para la seguridad, los derechos humanos y las libertades fundamentales de las personas, lo cual afecta su capacidad de tener una vida plena y productiva</a:t>
            </a:r>
            <a:r>
              <a:rPr lang="es-ES" sz="2200" dirty="0" smtClean="0">
                <a:solidFill>
                  <a:srgbClr val="333333"/>
                </a:solidFill>
                <a:latin typeface="Source Sans Pro"/>
              </a:rPr>
              <a:t>.</a:t>
            </a:r>
            <a:r>
              <a:rPr lang="es-ES" sz="2200" dirty="0"/>
              <a:t> Además, las enfermedades y las discapacidades pueden llevar a la estigmatización, la exclusión y la discriminación, lo cual agrava la desigualdad. Por ejemplo, las personas con enfermedades transmisibles a menudo son estigmatizadas y se les niegan oportunidades económicas, educativas, sociales y habitacionales; y las personas con discapacidades físicas o mentales a menudo son excluidas porque se tiene la impresión de que no son miembros plenos de la sociedad. Por lo tanto, la salud está estrechamente relacionada con la dignidad y el goce de los derechos humanos básicos.</a:t>
            </a:r>
            <a:endParaRPr lang="es-PY" sz="2200" dirty="0"/>
          </a:p>
        </p:txBody>
      </p:sp>
    </p:spTree>
    <p:extLst>
      <p:ext uri="{BB962C8B-B14F-4D97-AF65-F5344CB8AC3E}">
        <p14:creationId xmlns:p14="http://schemas.microsoft.com/office/powerpoint/2010/main" val="300286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14092" y="332656"/>
            <a:ext cx="6092825" cy="1569660"/>
          </a:xfrm>
          <a:prstGeom prst="rect">
            <a:avLst/>
          </a:prstGeom>
        </p:spPr>
        <p:txBody>
          <a:bodyPr>
            <a:spAutoFit/>
          </a:bodyPr>
          <a:lstStyle/>
          <a:p>
            <a:pPr algn="ctr"/>
            <a:r>
              <a:rPr lang="es-ES" b="1" dirty="0">
                <a:solidFill>
                  <a:srgbClr val="333333"/>
                </a:solidFill>
                <a:latin typeface="Source Sans Pro"/>
              </a:rPr>
              <a:t>¿Quién es responsable de la seguridad humana?</a:t>
            </a:r>
          </a:p>
          <a:p>
            <a:r>
              <a:rPr lang="es-ES" dirty="0"/>
              <a:t/>
            </a:r>
            <a:br>
              <a:rPr lang="es-ES" dirty="0"/>
            </a:br>
            <a:endParaRPr lang="es-PY" dirty="0"/>
          </a:p>
        </p:txBody>
      </p:sp>
      <p:sp>
        <p:nvSpPr>
          <p:cNvPr id="3" name="Rectángulo 2"/>
          <p:cNvSpPr/>
          <p:nvPr/>
        </p:nvSpPr>
        <p:spPr>
          <a:xfrm>
            <a:off x="1856977" y="1351508"/>
            <a:ext cx="8807053" cy="4154984"/>
          </a:xfrm>
          <a:prstGeom prst="rect">
            <a:avLst/>
          </a:prstGeom>
        </p:spPr>
        <p:txBody>
          <a:bodyPr wrap="square">
            <a:spAutoFit/>
          </a:bodyPr>
          <a:lstStyle/>
          <a:p>
            <a:pPr algn="just"/>
            <a:r>
              <a:rPr lang="es-ES" dirty="0">
                <a:solidFill>
                  <a:srgbClr val="333333"/>
                </a:solidFill>
                <a:latin typeface="Source Sans Pro"/>
              </a:rPr>
              <a:t>Aunque los gobiernos no pueden proteger a sus ciudadanos de todas las amenazas que atentan contra su supervivencia, sus medios de vida y su dignidad, es responsabilidad de los gobiernos establecer mecanismos de protección contra diferentes amenazas, incluidas las que afectan la salud. Sin embargo, también es importante que los gobiernos patrocinen programas que apliquen el enfoque de la seguridad humana a fin de empoderar a las comunidades -especialmente aquellas que se encuentran en condiciones vulnerables- para que estas logren el máximo grado de autosuficiencia y autodeterminación tanto a nivel individual como colectivo.</a:t>
            </a:r>
            <a:endParaRPr lang="es-PY" dirty="0"/>
          </a:p>
        </p:txBody>
      </p:sp>
    </p:spTree>
    <p:extLst>
      <p:ext uri="{BB962C8B-B14F-4D97-AF65-F5344CB8AC3E}">
        <p14:creationId xmlns:p14="http://schemas.microsoft.com/office/powerpoint/2010/main" val="392815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30116" y="476672"/>
            <a:ext cx="6092825" cy="830997"/>
          </a:xfrm>
          <a:prstGeom prst="rect">
            <a:avLst/>
          </a:prstGeom>
        </p:spPr>
        <p:txBody>
          <a:bodyPr>
            <a:spAutoFit/>
          </a:bodyPr>
          <a:lstStyle/>
          <a:p>
            <a:pPr algn="just"/>
            <a:r>
              <a:rPr lang="es-ES" b="1" dirty="0">
                <a:solidFill>
                  <a:srgbClr val="333333"/>
                </a:solidFill>
                <a:latin typeface="Source Sans Pro"/>
              </a:rPr>
              <a:t>¿De qué manera la seguridad humana fomenta la salud universal?</a:t>
            </a:r>
            <a:endParaRPr lang="es-ES" b="1" dirty="0">
              <a:solidFill>
                <a:srgbClr val="333333"/>
              </a:solidFill>
              <a:effectLst/>
              <a:latin typeface="Source Sans Pro"/>
            </a:endParaRPr>
          </a:p>
        </p:txBody>
      </p:sp>
      <p:sp>
        <p:nvSpPr>
          <p:cNvPr id="3" name="Rectángulo 2"/>
          <p:cNvSpPr/>
          <p:nvPr/>
        </p:nvSpPr>
        <p:spPr>
          <a:xfrm>
            <a:off x="1917948" y="1720840"/>
            <a:ext cx="8591029" cy="3416320"/>
          </a:xfrm>
          <a:prstGeom prst="rect">
            <a:avLst/>
          </a:prstGeom>
        </p:spPr>
        <p:txBody>
          <a:bodyPr wrap="square">
            <a:spAutoFit/>
          </a:bodyPr>
          <a:lstStyle/>
          <a:p>
            <a:pPr algn="just"/>
            <a:r>
              <a:rPr lang="es-ES" dirty="0">
                <a:solidFill>
                  <a:srgbClr val="333333"/>
                </a:solidFill>
                <a:latin typeface="Source Sans Pro"/>
              </a:rPr>
              <a:t>La principal meta de la seguridad humana con respecto a la salud es aumentar la </a:t>
            </a:r>
            <a:r>
              <a:rPr lang="es-ES" dirty="0" err="1">
                <a:solidFill>
                  <a:srgbClr val="333333"/>
                </a:solidFill>
                <a:latin typeface="Source Sans Pro"/>
              </a:rPr>
              <a:t>resiliencia</a:t>
            </a:r>
            <a:r>
              <a:rPr lang="es-ES" dirty="0">
                <a:solidFill>
                  <a:srgbClr val="333333"/>
                </a:solidFill>
                <a:latin typeface="Source Sans Pro"/>
              </a:rPr>
              <a:t> de aquellas poblaciones que viven en condiciones de vulnerabilidad para que puedan gozar de buena salud. A tal fin, se procura potenciar al máximo un enfoque preventivo y promocional, mejorar la capacidad de respuesta y la rendición de cuentas, reducir al mínimo las diferencias entre las personas e impulsar las sinergias entre los esfuerzos por proteger y empoderar a las comunidades.</a:t>
            </a:r>
            <a:endParaRPr lang="es-PY" dirty="0"/>
          </a:p>
        </p:txBody>
      </p:sp>
      <p:sp>
        <p:nvSpPr>
          <p:cNvPr id="4" name="Rectángulo 3"/>
          <p:cNvSpPr/>
          <p:nvPr/>
        </p:nvSpPr>
        <p:spPr>
          <a:xfrm>
            <a:off x="4294213" y="5545369"/>
            <a:ext cx="6048672" cy="584775"/>
          </a:xfrm>
          <a:prstGeom prst="rect">
            <a:avLst/>
          </a:prstGeom>
        </p:spPr>
        <p:txBody>
          <a:bodyPr wrap="square">
            <a:spAutoFit/>
          </a:bodyPr>
          <a:lstStyle/>
          <a:p>
            <a:r>
              <a:rPr lang="es-PY" sz="1600" dirty="0"/>
              <a:t>http://www.jcie.org/researchpdfs/HealthHumSec/guide/HHS-2016-esp.pdf</a:t>
            </a:r>
          </a:p>
        </p:txBody>
      </p:sp>
    </p:spTree>
    <p:extLst>
      <p:ext uri="{BB962C8B-B14F-4D97-AF65-F5344CB8AC3E}">
        <p14:creationId xmlns:p14="http://schemas.microsoft.com/office/powerpoint/2010/main" val="38318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537" y="1268760"/>
            <a:ext cx="4601752" cy="4601752"/>
          </a:xfrm>
          <a:prstGeom prst="rect">
            <a:avLst/>
          </a:prstGeom>
        </p:spPr>
      </p:pic>
    </p:spTree>
    <p:extLst>
      <p:ext uri="{BB962C8B-B14F-4D97-AF65-F5344CB8AC3E}">
        <p14:creationId xmlns:p14="http://schemas.microsoft.com/office/powerpoint/2010/main" val="405173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SSIC~1.IZZ\AppData\Local\Temp\Rar$DRa11516.44857\1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979" y="1207336"/>
            <a:ext cx="7161773" cy="477451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533914" y="2913620"/>
            <a:ext cx="6529049" cy="2027548"/>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u="sng" dirty="0">
                <a:solidFill>
                  <a:schemeClr val="tx1"/>
                </a:solidFill>
              </a:rPr>
              <a:t>Unidad </a:t>
            </a:r>
            <a:r>
              <a:rPr lang="es-ES" b="1" u="sng" dirty="0" smtClean="0">
                <a:solidFill>
                  <a:schemeClr val="tx1"/>
                </a:solidFill>
              </a:rPr>
              <a:t>I</a:t>
            </a:r>
          </a:p>
          <a:p>
            <a:r>
              <a:rPr lang="es-ES" dirty="0">
                <a:solidFill>
                  <a:schemeClr val="tx1"/>
                </a:solidFill>
              </a:rPr>
              <a:t>Las necesidades de salud de la comunidad y la teoría de las necesidades.</a:t>
            </a:r>
            <a:endParaRPr lang="es-PY" dirty="0">
              <a:solidFill>
                <a:schemeClr val="tx1"/>
              </a:solidFill>
            </a:endParaRPr>
          </a:p>
        </p:txBody>
      </p:sp>
      <p:sp>
        <p:nvSpPr>
          <p:cNvPr id="2" name="1 Rectángulo"/>
          <p:cNvSpPr/>
          <p:nvPr/>
        </p:nvSpPr>
        <p:spPr>
          <a:xfrm>
            <a:off x="5158308" y="3068960"/>
            <a:ext cx="5784382" cy="769441"/>
          </a:xfrm>
          <a:prstGeom prst="rect">
            <a:avLst/>
          </a:prstGeom>
        </p:spPr>
        <p:txBody>
          <a:bodyPr wrap="square">
            <a:spAutoFit/>
          </a:bodyPr>
          <a:lstStyle/>
          <a:p>
            <a:pPr algn="ctr">
              <a:spcBef>
                <a:spcPct val="0"/>
              </a:spcBef>
            </a:pPr>
            <a:endParaRPr lang="es-MX" sz="4400" b="1" dirty="0">
              <a:solidFill>
                <a:srgbClr val="33CCCC"/>
              </a:solidFill>
              <a:latin typeface="Rockwell Extra Bold" panose="02060903040505020403" pitchFamily="18" charset="0"/>
            </a:endParaRPr>
          </a:p>
        </p:txBody>
      </p:sp>
    </p:spTree>
    <p:extLst>
      <p:ext uri="{BB962C8B-B14F-4D97-AF65-F5344CB8AC3E}">
        <p14:creationId xmlns:p14="http://schemas.microsoft.com/office/powerpoint/2010/main" val="283354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3322105" y="1628800"/>
            <a:ext cx="5544616" cy="720080"/>
          </a:xfrm>
          <a:prstGeom prst="rect">
            <a:avLst/>
          </a:prstGeom>
        </p:spPr>
        <p:txBody>
          <a:bodyPr rtlCol="0"/>
          <a:lstStyle/>
          <a:p>
            <a:pPr algn="ctr">
              <a:spcBef>
                <a:spcPts val="1200"/>
              </a:spcBef>
              <a:buSzPct val="100000"/>
              <a:defRPr/>
            </a:pPr>
            <a:r>
              <a:rPr lang="es-ES" sz="2800" b="1" i="1" u="sng" dirty="0">
                <a:effectLst>
                  <a:outerShdw blurRad="38100" dist="38100" dir="2700000" algn="tl">
                    <a:srgbClr val="000000">
                      <a:alpha val="43137"/>
                    </a:srgbClr>
                  </a:outerShdw>
                </a:effectLst>
                <a:latin typeface="Times New Roman" panose="02020603050405020304" pitchFamily="18" charset="0"/>
              </a:rPr>
              <a:t>Las necesidades según la pirámide de </a:t>
            </a:r>
            <a:r>
              <a:rPr lang="es-ES" sz="2800" b="1" i="1" u="sng" dirty="0" err="1">
                <a:effectLst>
                  <a:outerShdw blurRad="38100" dist="38100" dir="2700000" algn="tl">
                    <a:srgbClr val="000000">
                      <a:alpha val="43137"/>
                    </a:srgbClr>
                  </a:outerShdw>
                </a:effectLst>
                <a:latin typeface="Times New Roman" panose="02020603050405020304" pitchFamily="18" charset="0"/>
              </a:rPr>
              <a:t>Maslow</a:t>
            </a:r>
            <a:endParaRPr lang="es-MX" sz="2800" b="1" i="1" u="sng" dirty="0">
              <a:effectLst>
                <a:outerShdw blurRad="38100" dist="38100" dir="2700000" algn="tl">
                  <a:srgbClr val="000000">
                    <a:alpha val="43137"/>
                  </a:srgbClr>
                </a:outerShdw>
              </a:effectLst>
              <a:latin typeface="Times New Roman" panose="02020603050405020304" pitchFamily="18" charset="0"/>
            </a:endParaRPr>
          </a:p>
        </p:txBody>
      </p:sp>
      <p:sp>
        <p:nvSpPr>
          <p:cNvPr id="3" name="Subtítulo 2"/>
          <p:cNvSpPr>
            <a:spLocks noGrp="1"/>
          </p:cNvSpPr>
          <p:nvPr>
            <p:ph type="subTitle" idx="4294967295"/>
          </p:nvPr>
        </p:nvSpPr>
        <p:spPr>
          <a:xfrm>
            <a:off x="2566020" y="5085184"/>
            <a:ext cx="3744416" cy="648072"/>
          </a:xfrm>
          <a:prstGeom prst="rect">
            <a:avLst/>
          </a:prstGeom>
        </p:spPr>
        <p:txBody>
          <a:bodyPr rtlCol="0"/>
          <a:lstStyle/>
          <a:p>
            <a:pPr rtl="0"/>
            <a:endParaRPr lang="es-ES" sz="2000" dirty="0">
              <a:solidFill>
                <a:schemeClr val="tx2">
                  <a:lumMod val="65000"/>
                  <a:lumOff val="35000"/>
                </a:schemeClr>
              </a:solidFill>
            </a:endParaRPr>
          </a:p>
        </p:txBody>
      </p:sp>
      <p:sp>
        <p:nvSpPr>
          <p:cNvPr id="4" name="Rectángulo 3"/>
          <p:cNvSpPr/>
          <p:nvPr/>
        </p:nvSpPr>
        <p:spPr>
          <a:xfrm>
            <a:off x="405780" y="2996952"/>
            <a:ext cx="8879061" cy="2862322"/>
          </a:xfrm>
          <a:prstGeom prst="rect">
            <a:avLst/>
          </a:prstGeom>
        </p:spPr>
        <p:txBody>
          <a:bodyPr wrap="square">
            <a:spAutoFit/>
          </a:bodyPr>
          <a:lstStyle/>
          <a:p>
            <a:pPr algn="just"/>
            <a:r>
              <a:rPr lang="es-ES" sz="2000" dirty="0"/>
              <a:t>En 1943, Abraham </a:t>
            </a:r>
            <a:r>
              <a:rPr lang="es-ES" sz="2000" dirty="0" err="1"/>
              <a:t>Maslow</a:t>
            </a:r>
            <a:r>
              <a:rPr lang="es-ES" sz="2000" dirty="0"/>
              <a:t> formuló la “Teoría sobre la Motivación Humana”. Jerarquizó las necesidades en una pirámide, conocida como la pirámide de </a:t>
            </a:r>
            <a:r>
              <a:rPr lang="es-ES" sz="2000" dirty="0" err="1"/>
              <a:t>Maslow</a:t>
            </a:r>
            <a:r>
              <a:rPr lang="es-ES" sz="2000" dirty="0"/>
              <a:t>, en la que se gradúan las necesidades de más a menos indispensables para la supervivencia. De acuerdo con este criterio, aparecen cinco niveles ordenados de forma jerárquica. A medida que se van satisfaciendo las necesidades de un nivel van surgiendo nuevos deseos en aras de cubrir nuevas expectativas. La motivación puede entenderse como la fuerza que activa nuestra conducta para alcanzar dichos deseos.</a:t>
            </a:r>
            <a:endParaRPr lang="es-PY" sz="20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277988" y="1233400"/>
            <a:ext cx="7200800" cy="4671487"/>
          </a:xfrm>
          <a:prstGeom prst="rect">
            <a:avLst/>
          </a:prstGeom>
        </p:spPr>
      </p:pic>
    </p:spTree>
    <p:extLst>
      <p:ext uri="{BB962C8B-B14F-4D97-AF65-F5344CB8AC3E}">
        <p14:creationId xmlns:p14="http://schemas.microsoft.com/office/powerpoint/2010/main" val="302260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38028" y="980728"/>
            <a:ext cx="5797996" cy="3727283"/>
          </a:xfrm>
          <a:prstGeom prst="rect">
            <a:avLst/>
          </a:prstGeom>
        </p:spPr>
      </p:pic>
    </p:spTree>
    <p:extLst>
      <p:ext uri="{BB962C8B-B14F-4D97-AF65-F5344CB8AC3E}">
        <p14:creationId xmlns:p14="http://schemas.microsoft.com/office/powerpoint/2010/main" val="32635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idx="4294967295"/>
          </p:nvPr>
        </p:nvSpPr>
        <p:spPr>
          <a:xfrm>
            <a:off x="765820" y="548680"/>
            <a:ext cx="8568952" cy="936104"/>
          </a:xfrm>
          <a:prstGeom prst="rect">
            <a:avLst/>
          </a:prstGeom>
        </p:spPr>
        <p:txBody>
          <a:bodyPr rtlCol="0"/>
          <a:lstStyle/>
          <a:p>
            <a:pPr fontAlgn="base"/>
            <a:r>
              <a:rPr lang="es-ES" sz="2400" b="1" dirty="0"/>
              <a:t>La categorización de </a:t>
            </a:r>
            <a:r>
              <a:rPr lang="es-ES" sz="2400" b="1" dirty="0" err="1"/>
              <a:t>Maslow</a:t>
            </a:r>
            <a:r>
              <a:rPr lang="es-ES" sz="2400" b="1" dirty="0"/>
              <a:t>, desde la base a la cúspide de la pirámide, incluye:</a:t>
            </a:r>
          </a:p>
        </p:txBody>
      </p:sp>
      <p:sp>
        <p:nvSpPr>
          <p:cNvPr id="14" name="Marcador de posición de contenido 13"/>
          <p:cNvSpPr>
            <a:spLocks noGrp="1"/>
          </p:cNvSpPr>
          <p:nvPr>
            <p:ph idx="4294967295"/>
          </p:nvPr>
        </p:nvSpPr>
        <p:spPr>
          <a:xfrm>
            <a:off x="837828" y="1268760"/>
            <a:ext cx="7344816" cy="4101965"/>
          </a:xfrm>
          <a:prstGeom prst="rect">
            <a:avLst/>
          </a:prstGeom>
        </p:spPr>
        <p:txBody>
          <a:bodyPr rtlCol="0"/>
          <a:lstStyle/>
          <a:p>
            <a:r>
              <a:rPr lang="es-ES" sz="2000" b="1" dirty="0"/>
              <a:t/>
            </a:r>
            <a:br>
              <a:rPr lang="es-ES" sz="2000" b="1" dirty="0"/>
            </a:br>
            <a:r>
              <a:rPr lang="es-ES" sz="2000" b="1" dirty="0"/>
              <a:t>Necesidades Básicas, </a:t>
            </a:r>
            <a:r>
              <a:rPr lang="es-ES" sz="2000" dirty="0"/>
              <a:t>que serían </a:t>
            </a:r>
            <a:r>
              <a:rPr lang="es-ES" sz="2000" dirty="0" err="1"/>
              <a:t>lasnecesidades</a:t>
            </a:r>
            <a:r>
              <a:rPr lang="es-ES" sz="2000" dirty="0"/>
              <a:t> imprescindibles para el desarrollo de la vida humana y para su supervivencia: alimentación, descanso, sexo o mantenimiento de la salud.</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2459504"/>
            <a:ext cx="6092825" cy="1938992"/>
          </a:xfrm>
          <a:prstGeom prst="rect">
            <a:avLst/>
          </a:prstGeom>
        </p:spPr>
        <p:txBody>
          <a:bodyPr>
            <a:spAutoFit/>
          </a:bodyPr>
          <a:lstStyle/>
          <a:p>
            <a:r>
              <a:rPr lang="es-ES" b="1" dirty="0">
                <a:solidFill>
                  <a:srgbClr val="000000"/>
                </a:solidFill>
                <a:latin typeface="Lato"/>
              </a:rPr>
              <a:t>Necesidades de seguridad y protección, </a:t>
            </a:r>
            <a:r>
              <a:rPr lang="es-ES" dirty="0">
                <a:solidFill>
                  <a:srgbClr val="000000"/>
                </a:solidFill>
                <a:latin typeface="Lato"/>
              </a:rPr>
              <a:t>aparecerían una vez satisfechas por completo las necesidades básicas. Por ejemplo: la salud, el empleo, la vivienda.</a:t>
            </a:r>
            <a:endParaRPr lang="es-PY" dirty="0"/>
          </a:p>
        </p:txBody>
      </p:sp>
    </p:spTree>
    <p:extLst>
      <p:ext uri="{BB962C8B-B14F-4D97-AF65-F5344CB8AC3E}">
        <p14:creationId xmlns:p14="http://schemas.microsoft.com/office/powerpoint/2010/main" val="38269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2274838"/>
            <a:ext cx="6092825" cy="2308324"/>
          </a:xfrm>
          <a:prstGeom prst="rect">
            <a:avLst/>
          </a:prstGeom>
        </p:spPr>
        <p:txBody>
          <a:bodyPr>
            <a:spAutoFit/>
          </a:bodyPr>
          <a:lstStyle/>
          <a:p>
            <a:r>
              <a:rPr lang="es-ES" b="1" dirty="0">
                <a:solidFill>
                  <a:srgbClr val="000000"/>
                </a:solidFill>
                <a:latin typeface="Lato"/>
              </a:rPr>
              <a:t>Necesidades de afiliación y afecto,</a:t>
            </a:r>
            <a:r>
              <a:rPr lang="es-ES" dirty="0">
                <a:solidFill>
                  <a:srgbClr val="000000"/>
                </a:solidFill>
                <a:latin typeface="Lato"/>
              </a:rPr>
              <a:t> asociadas al desarrollo afectivo, la participación en la sociedad y todos aquellos aspectos que hagan a la persona sentirse integrada socialmente (actividades culturales, deportivas y recreativas, etc.).</a:t>
            </a:r>
            <a:endParaRPr lang="es-PY" dirty="0"/>
          </a:p>
        </p:txBody>
      </p:sp>
    </p:spTree>
    <p:extLst>
      <p:ext uri="{BB962C8B-B14F-4D97-AF65-F5344CB8AC3E}">
        <p14:creationId xmlns:p14="http://schemas.microsoft.com/office/powerpoint/2010/main" val="47972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2090172"/>
            <a:ext cx="6092825" cy="2677656"/>
          </a:xfrm>
          <a:prstGeom prst="rect">
            <a:avLst/>
          </a:prstGeom>
        </p:spPr>
        <p:txBody>
          <a:bodyPr>
            <a:spAutoFit/>
          </a:bodyPr>
          <a:lstStyle/>
          <a:p>
            <a:r>
              <a:rPr lang="es-ES" b="1" dirty="0">
                <a:solidFill>
                  <a:srgbClr val="000000"/>
                </a:solidFill>
                <a:latin typeface="Lato"/>
              </a:rPr>
              <a:t>Necesidades de estima. </a:t>
            </a:r>
            <a:r>
              <a:rPr lang="es-ES" dirty="0">
                <a:solidFill>
                  <a:srgbClr val="000000"/>
                </a:solidFill>
                <a:latin typeface="Lato"/>
              </a:rPr>
              <a:t>Son de dos tipos: 1) intrapersonales (respeto a sí mismo, cuidado personal, cómo nos comunicamos con nosotros mismos, independencia, logros personales, etc.) y, 2) interpersonales (reconocimiento, atención, estatus, etc.)</a:t>
            </a:r>
            <a:endParaRPr lang="es-PY" dirty="0"/>
          </a:p>
        </p:txBody>
      </p:sp>
    </p:spTree>
    <p:extLst>
      <p:ext uri="{BB962C8B-B14F-4D97-AF65-F5344CB8AC3E}">
        <p14:creationId xmlns:p14="http://schemas.microsoft.com/office/powerpoint/2010/main" val="97299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ibros 16 × 9">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5_TF02787940_TF02787940.potx" id="{E4867741-AB88-422F-8BCA-FDD508E2AD3F}" vid="{39C8C42B-A481-4D65-818A-E436C803BC0B}"/>
    </a:ext>
  </a:extLst>
</a:theme>
</file>

<file path=ppt/theme/theme2.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4873beb7-5857-4685-be1f-d57550cc96cc"/>
    <ds:schemaRef ds:uri="http://schemas.microsoft.com/office/2006/metadata/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pila de libros azul (panorámica)</Template>
  <TotalTime>395</TotalTime>
  <Words>847</Words>
  <Application>Microsoft Office PowerPoint</Application>
  <PresentationFormat>Personalizado</PresentationFormat>
  <Paragraphs>30</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Century Gothic</vt:lpstr>
      <vt:lpstr>Lato</vt:lpstr>
      <vt:lpstr>Rockwell Extra Bold</vt:lpstr>
      <vt:lpstr>Source Sans Pro</vt:lpstr>
      <vt:lpstr>Times New Roman</vt:lpstr>
      <vt:lpstr>Libros 16 × 9</vt:lpstr>
      <vt:lpstr>Presentación de PowerPoint</vt:lpstr>
      <vt:lpstr>Presentación de PowerPoint</vt:lpstr>
      <vt:lpstr>Las necesidades según la pirámide de Maslow</vt:lpstr>
      <vt:lpstr>Presentación de PowerPoint</vt:lpstr>
      <vt:lpstr>Presentación de PowerPoint</vt:lpstr>
      <vt:lpstr>La categorización de Maslow, desde la base a la cúspide de la pirámide, incluye: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 Almeida</dc:creator>
  <cp:lastModifiedBy>Cuenta Microsoft</cp:lastModifiedBy>
  <cp:revision>25</cp:revision>
  <dcterms:created xsi:type="dcterms:W3CDTF">2020-10-07T17:02:57Z</dcterms:created>
  <dcterms:modified xsi:type="dcterms:W3CDTF">2022-02-14T15:12:57Z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