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323" r:id="rId2"/>
    <p:sldId id="256" r:id="rId3"/>
    <p:sldId id="266" r:id="rId4"/>
    <p:sldId id="324" r:id="rId5"/>
    <p:sldId id="332" r:id="rId6"/>
    <p:sldId id="287" r:id="rId7"/>
    <p:sldId id="292" r:id="rId8"/>
    <p:sldId id="293" r:id="rId9"/>
    <p:sldId id="320" r:id="rId10"/>
    <p:sldId id="303" r:id="rId11"/>
    <p:sldId id="304" r:id="rId12"/>
    <p:sldId id="333" r:id="rId13"/>
    <p:sldId id="329" r:id="rId14"/>
    <p:sldId id="328" r:id="rId15"/>
    <p:sldId id="327" r:id="rId16"/>
    <p:sldId id="334" r:id="rId17"/>
    <p:sldId id="336" r:id="rId18"/>
    <p:sldId id="335" r:id="rId19"/>
    <p:sldId id="315" r:id="rId20"/>
  </p:sldIdLst>
  <p:sldSz cx="9144000" cy="6858000" type="screen4x3"/>
  <p:notesSz cx="6858000" cy="9144000"/>
  <p:defaultTextStyle>
    <a:defPPr>
      <a:defRPr lang="es-P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3" autoAdjust="0"/>
    <p:restoredTop sz="94660"/>
  </p:normalViewPr>
  <p:slideViewPr>
    <p:cSldViewPr>
      <p:cViewPr varScale="1">
        <p:scale>
          <a:sx n="67" d="100"/>
          <a:sy n="67" d="100"/>
        </p:scale>
        <p:origin x="150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4763-277D-4B9E-B7BE-9E270CB3E0AA}" type="datetimeFigureOut">
              <a:rPr lang="es-PY" smtClean="0"/>
              <a:t>12/3/2026</a:t>
            </a:fld>
            <a:endParaRPr lang="es-P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87599-8144-4AD2-AF5F-4D56CD9FE4BB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136272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4763-277D-4B9E-B7BE-9E270CB3E0AA}" type="datetimeFigureOut">
              <a:rPr lang="es-PY" smtClean="0"/>
              <a:t>12/3/2026</a:t>
            </a:fld>
            <a:endParaRPr lang="es-P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87599-8144-4AD2-AF5F-4D56CD9FE4BB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1831808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4763-277D-4B9E-B7BE-9E270CB3E0AA}" type="datetimeFigureOut">
              <a:rPr lang="es-PY" smtClean="0"/>
              <a:t>12/3/2026</a:t>
            </a:fld>
            <a:endParaRPr lang="es-P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87599-8144-4AD2-AF5F-4D56CD9FE4BB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1844162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4763-277D-4B9E-B7BE-9E270CB3E0AA}" type="datetimeFigureOut">
              <a:rPr lang="es-PY" smtClean="0"/>
              <a:t>12/3/2026</a:t>
            </a:fld>
            <a:endParaRPr lang="es-P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87599-8144-4AD2-AF5F-4D56CD9FE4BB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3057273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4763-277D-4B9E-B7BE-9E270CB3E0AA}" type="datetimeFigureOut">
              <a:rPr lang="es-PY" smtClean="0"/>
              <a:t>12/3/2026</a:t>
            </a:fld>
            <a:endParaRPr lang="es-P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87599-8144-4AD2-AF5F-4D56CD9FE4BB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413168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4763-277D-4B9E-B7BE-9E270CB3E0AA}" type="datetimeFigureOut">
              <a:rPr lang="es-PY" smtClean="0"/>
              <a:t>12/3/2026</a:t>
            </a:fld>
            <a:endParaRPr lang="es-P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87599-8144-4AD2-AF5F-4D56CD9FE4BB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362751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4763-277D-4B9E-B7BE-9E270CB3E0AA}" type="datetimeFigureOut">
              <a:rPr lang="es-PY" smtClean="0"/>
              <a:t>12/3/2026</a:t>
            </a:fld>
            <a:endParaRPr lang="es-PY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87599-8144-4AD2-AF5F-4D56CD9FE4BB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665579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4763-277D-4B9E-B7BE-9E270CB3E0AA}" type="datetimeFigureOut">
              <a:rPr lang="es-PY" smtClean="0"/>
              <a:t>12/3/2026</a:t>
            </a:fld>
            <a:endParaRPr lang="es-PY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87599-8144-4AD2-AF5F-4D56CD9FE4BB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1421122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4763-277D-4B9E-B7BE-9E270CB3E0AA}" type="datetimeFigureOut">
              <a:rPr lang="es-PY" smtClean="0"/>
              <a:t>12/3/2026</a:t>
            </a:fld>
            <a:endParaRPr lang="es-PY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87599-8144-4AD2-AF5F-4D56CD9FE4BB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1986880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4763-277D-4B9E-B7BE-9E270CB3E0AA}" type="datetimeFigureOut">
              <a:rPr lang="es-PY" smtClean="0"/>
              <a:t>12/3/2026</a:t>
            </a:fld>
            <a:endParaRPr lang="es-P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87599-8144-4AD2-AF5F-4D56CD9FE4BB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051569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4763-277D-4B9E-B7BE-9E270CB3E0AA}" type="datetimeFigureOut">
              <a:rPr lang="es-PY" smtClean="0"/>
              <a:t>12/3/2026</a:t>
            </a:fld>
            <a:endParaRPr lang="es-P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87599-8144-4AD2-AF5F-4D56CD9FE4BB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331843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14763-277D-4B9E-B7BE-9E270CB3E0AA}" type="datetimeFigureOut">
              <a:rPr lang="es-PY" smtClean="0"/>
              <a:t>12/3/2026</a:t>
            </a:fld>
            <a:endParaRPr lang="es-P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D87599-8144-4AD2-AF5F-4D56CD9FE4BB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881969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Y"/>
          </a:p>
        </p:txBody>
      </p:sp>
      <p:pic>
        <p:nvPicPr>
          <p:cNvPr id="4" name="Imagen 2" descr="Y:\LOGOS\Logo UMAX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74638"/>
            <a:ext cx="8363272" cy="6034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2961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PY" sz="3600" b="1" dirty="0" smtClean="0"/>
              <a:t/>
            </a:r>
            <a:br>
              <a:rPr lang="es-PY" sz="3600" b="1" dirty="0" smtClean="0"/>
            </a:br>
            <a:r>
              <a:rPr lang="es-PY" sz="3600" b="1" dirty="0" smtClean="0"/>
              <a:t>¿</a:t>
            </a:r>
            <a:r>
              <a:rPr lang="es-PY" sz="3600" b="1" dirty="0"/>
              <a:t>Cómo se construye el plural de las siglas?</a:t>
            </a:r>
            <a:r>
              <a:rPr lang="es-PY" dirty="0"/>
              <a:t/>
            </a:r>
            <a:br>
              <a:rPr lang="es-PY" dirty="0"/>
            </a:br>
            <a:endParaRPr lang="es-P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s-PY" dirty="0"/>
              <a:t>S</a:t>
            </a:r>
            <a:r>
              <a:rPr lang="es-PY" dirty="0" smtClean="0"/>
              <a:t>on</a:t>
            </a:r>
            <a:r>
              <a:rPr lang="es-PY" b="1" dirty="0" smtClean="0"/>
              <a:t> </a:t>
            </a:r>
            <a:r>
              <a:rPr lang="es-PY" b="1" dirty="0"/>
              <a:t>invariables </a:t>
            </a:r>
            <a:r>
              <a:rPr lang="es-PY" dirty="0"/>
              <a:t>en la escritura: </a:t>
            </a:r>
            <a:r>
              <a:rPr lang="es-PY" i="1" dirty="0" smtClean="0"/>
              <a:t>Representantes </a:t>
            </a:r>
            <a:r>
              <a:rPr lang="es-PY" i="1" dirty="0"/>
              <a:t>de </a:t>
            </a:r>
            <a:r>
              <a:rPr lang="es-PY" i="1" dirty="0" smtClean="0"/>
              <a:t>algunas/varias/numerosas/las </a:t>
            </a:r>
            <a:r>
              <a:rPr lang="es-PY" i="1" dirty="0"/>
              <a:t>ONG se reunieron en Madrid.</a:t>
            </a:r>
            <a:r>
              <a:rPr lang="es-PY" dirty="0"/>
              <a:t> </a:t>
            </a:r>
            <a:endParaRPr lang="es-PY" dirty="0" smtClean="0"/>
          </a:p>
          <a:p>
            <a:r>
              <a:rPr lang="es-PY" b="1" dirty="0" smtClean="0"/>
              <a:t>Debe </a:t>
            </a:r>
            <a:r>
              <a:rPr lang="es-PY" b="1" dirty="0"/>
              <a:t>evitarse el uso, copiado del inglés</a:t>
            </a:r>
            <a:r>
              <a:rPr lang="es-PY" dirty="0"/>
              <a:t>, de realizar el plural de las siglas añadiendo al final una “</a:t>
            </a:r>
            <a:r>
              <a:rPr lang="es-PY" i="1" dirty="0"/>
              <a:t>s</a:t>
            </a:r>
            <a:r>
              <a:rPr lang="es-PY" dirty="0"/>
              <a:t>” minúscula, </a:t>
            </a:r>
            <a:r>
              <a:rPr lang="es-PY" dirty="0" smtClean="0"/>
              <a:t>precedida o no de apóstrofo: </a:t>
            </a:r>
            <a:r>
              <a:rPr lang="es-PY" i="1" dirty="0" err="1"/>
              <a:t>CD’s</a:t>
            </a:r>
            <a:r>
              <a:rPr lang="es-PY" i="1" dirty="0"/>
              <a:t>, </a:t>
            </a:r>
            <a:r>
              <a:rPr lang="es-PY" i="1" dirty="0" err="1"/>
              <a:t>ONGs</a:t>
            </a:r>
            <a:r>
              <a:rPr lang="es-PY" dirty="0"/>
              <a:t>.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7686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PY" sz="3200" b="1" i="1" dirty="0" smtClean="0"/>
              <a:t/>
            </a:r>
            <a:br>
              <a:rPr lang="es-PY" sz="3200" b="1" i="1" dirty="0" smtClean="0"/>
            </a:br>
            <a:r>
              <a:rPr lang="es-PY" sz="4000" b="1" i="1" dirty="0" smtClean="0"/>
              <a:t>¿</a:t>
            </a:r>
            <a:r>
              <a:rPr lang="es-PY" sz="4000" b="1" i="1" dirty="0"/>
              <a:t>Cómo se indica el género de las siglas?</a:t>
            </a:r>
            <a:r>
              <a:rPr lang="es-PY" sz="4000" dirty="0"/>
              <a:t/>
            </a:r>
            <a:br>
              <a:rPr lang="es-PY" sz="4000" dirty="0"/>
            </a:br>
            <a:endParaRPr lang="es-PY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PY" sz="3600" dirty="0" smtClean="0"/>
              <a:t>Las </a:t>
            </a:r>
            <a:r>
              <a:rPr lang="es-PY" sz="3600" dirty="0"/>
              <a:t>siglas adoptan el género de la palabra que constituye el núcleo de la expresión abreviada, que normalmente ocupa el primer lugar en la denominación: </a:t>
            </a:r>
            <a:r>
              <a:rPr lang="es-PY" sz="3600" b="1" i="1" dirty="0"/>
              <a:t>el </a:t>
            </a:r>
            <a:r>
              <a:rPr lang="es-PY" sz="3600" i="1" dirty="0"/>
              <a:t>FMI,</a:t>
            </a:r>
            <a:r>
              <a:rPr lang="es-PY" sz="3600" dirty="0"/>
              <a:t> por </a:t>
            </a:r>
            <a:r>
              <a:rPr lang="es-PY" sz="3600" b="1" i="1" dirty="0"/>
              <a:t>el</a:t>
            </a:r>
            <a:r>
              <a:rPr lang="es-PY" sz="3600" b="1" dirty="0"/>
              <a:t> </a:t>
            </a:r>
            <a:r>
              <a:rPr lang="es-PY" sz="3600" dirty="0"/>
              <a:t>«Fondo» </a:t>
            </a:r>
            <a:r>
              <a:rPr lang="es-PY" sz="3600" i="1" dirty="0"/>
              <a:t>Monetario Internacional; la OEA,</a:t>
            </a:r>
            <a:r>
              <a:rPr lang="es-PY" sz="3600" dirty="0"/>
              <a:t> por </a:t>
            </a:r>
            <a:r>
              <a:rPr lang="es-PY" sz="3600" b="1" i="1" dirty="0"/>
              <a:t>la</a:t>
            </a:r>
            <a:r>
              <a:rPr lang="es-PY" sz="3600" b="1" dirty="0"/>
              <a:t> </a:t>
            </a:r>
            <a:r>
              <a:rPr lang="es-PY" sz="3600" dirty="0"/>
              <a:t>«Organización» </a:t>
            </a:r>
            <a:r>
              <a:rPr lang="es-PY" sz="3600" i="1" dirty="0"/>
              <a:t>de Estados Americanos; la </a:t>
            </a:r>
            <a:r>
              <a:rPr lang="es-PY" sz="3600" i="1"/>
              <a:t>Unesco</a:t>
            </a:r>
            <a:r>
              <a:rPr lang="es-PY" sz="3600" i="1" smtClean="0"/>
              <a:t>,</a:t>
            </a:r>
            <a:r>
              <a:rPr lang="es-PY" sz="3600" smtClean="0"/>
              <a:t> (‘</a:t>
            </a:r>
            <a:r>
              <a:rPr lang="es-PY" sz="3600" dirty="0"/>
              <a:t>Organización de Naciones Unidas para la Educación, la Ciencia y la Cultura’). </a:t>
            </a: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1937548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Y" dirty="0" smtClean="0"/>
              <a:t>continuación</a:t>
            </a:r>
            <a:endParaRPr lang="es-PY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Y" dirty="0"/>
              <a:t>E</a:t>
            </a:r>
            <a:r>
              <a:rPr lang="es-PY" dirty="0" smtClean="0"/>
              <a:t>l </a:t>
            </a:r>
            <a:r>
              <a:rPr lang="es-PY" dirty="0" smtClean="0"/>
              <a:t>sida</a:t>
            </a:r>
            <a:r>
              <a:rPr lang="es-PY" dirty="0"/>
              <a:t>: </a:t>
            </a:r>
            <a:r>
              <a:rPr lang="es-PY" dirty="0" smtClean="0"/>
              <a:t>El Síndrome </a:t>
            </a:r>
            <a:r>
              <a:rPr lang="es-PY" dirty="0"/>
              <a:t>de Inmunodeficiencia </a:t>
            </a:r>
            <a:r>
              <a:rPr lang="es-PY" dirty="0" smtClean="0"/>
              <a:t>Adquirida</a:t>
            </a:r>
          </a:p>
          <a:p>
            <a:r>
              <a:rPr lang="es-MX" dirty="0" smtClean="0"/>
              <a:t>La Pyme</a:t>
            </a:r>
            <a:r>
              <a:rPr lang="es-MX" dirty="0"/>
              <a:t>: Pequeña y mediana empresa.</a:t>
            </a:r>
          </a:p>
          <a:p>
            <a:r>
              <a:rPr lang="es-PY" dirty="0" smtClean="0"/>
              <a:t>El </a:t>
            </a:r>
            <a:r>
              <a:rPr lang="es-PY" dirty="0" smtClean="0"/>
              <a:t>VIH: el Virus de </a:t>
            </a:r>
            <a:r>
              <a:rPr lang="es-PY" dirty="0"/>
              <a:t>I</a:t>
            </a:r>
            <a:r>
              <a:rPr lang="es-PY" dirty="0" smtClean="0"/>
              <a:t>nmunodeficiencia Humana</a:t>
            </a:r>
          </a:p>
          <a:p>
            <a:endParaRPr lang="es-PY" dirty="0" smtClean="0"/>
          </a:p>
          <a:p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32437052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s-PY" dirty="0" smtClean="0"/>
              <a:t/>
            </a:r>
            <a:br>
              <a:rPr lang="es-PY" dirty="0" smtClean="0"/>
            </a:br>
            <a:r>
              <a:rPr lang="es-PY" b="1" dirty="0" smtClean="0"/>
              <a:t>En hospitales</a:t>
            </a:r>
            <a:br>
              <a:rPr lang="es-PY" b="1" dirty="0" smtClean="0"/>
            </a:br>
            <a:r>
              <a:rPr lang="es-PY" b="1" dirty="0" smtClean="0"/>
              <a:t>Abreviaciones </a:t>
            </a:r>
            <a:r>
              <a:rPr lang="es-PY" b="1" dirty="0"/>
              <a:t>Significado </a:t>
            </a:r>
            <a:r>
              <a:rPr lang="es-PY" dirty="0"/>
              <a:t/>
            </a:r>
            <a:br>
              <a:rPr lang="es-PY" dirty="0"/>
            </a:br>
            <a:endParaRPr lang="es-PY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PY" dirty="0" smtClean="0"/>
              <a:t>H= </a:t>
            </a:r>
            <a:r>
              <a:rPr lang="es-PY" dirty="0"/>
              <a:t>Hormonas; horas; historia; hemograma; hospital; hernia </a:t>
            </a:r>
          </a:p>
          <a:p>
            <a:r>
              <a:rPr lang="es-PY" dirty="0"/>
              <a:t>AP </a:t>
            </a:r>
            <a:r>
              <a:rPr lang="es-PY" dirty="0" smtClean="0"/>
              <a:t>=Antecedentes </a:t>
            </a:r>
            <a:r>
              <a:rPr lang="es-PY" dirty="0"/>
              <a:t>personales; auscultación pulmonar; atención primaria  </a:t>
            </a:r>
          </a:p>
          <a:p>
            <a:r>
              <a:rPr lang="es-PY" dirty="0" err="1"/>
              <a:t>Rx</a:t>
            </a:r>
            <a:r>
              <a:rPr lang="es-PY" dirty="0"/>
              <a:t> </a:t>
            </a:r>
            <a:r>
              <a:rPr lang="es-PY" dirty="0" smtClean="0"/>
              <a:t>=Radiografía </a:t>
            </a:r>
            <a:endParaRPr lang="es-PY" dirty="0"/>
          </a:p>
          <a:p>
            <a:r>
              <a:rPr lang="es-PY" dirty="0"/>
              <a:t> c </a:t>
            </a:r>
            <a:r>
              <a:rPr lang="es-PY" dirty="0" smtClean="0"/>
              <a:t>=Campo</a:t>
            </a:r>
            <a:endParaRPr lang="es-PY" dirty="0"/>
          </a:p>
          <a:p>
            <a:r>
              <a:rPr lang="es-PY" dirty="0"/>
              <a:t> </a:t>
            </a:r>
            <a:r>
              <a:rPr lang="es-PY" dirty="0" err="1" smtClean="0"/>
              <a:t>Tx-tto</a:t>
            </a:r>
            <a:r>
              <a:rPr lang="es-PY" dirty="0" smtClean="0"/>
              <a:t> =Tratamiento </a:t>
            </a:r>
            <a:r>
              <a:rPr lang="es-PY" dirty="0"/>
              <a:t>(+) Más; positivo; positiva; </a:t>
            </a:r>
          </a:p>
          <a:p>
            <a:r>
              <a:rPr lang="es-PY" dirty="0" smtClean="0"/>
              <a:t>Mg=Miligramos </a:t>
            </a:r>
            <a:endParaRPr lang="es-PY" dirty="0"/>
          </a:p>
          <a:p>
            <a:r>
              <a:rPr lang="es-PY" dirty="0" smtClean="0"/>
              <a:t>RAM= </a:t>
            </a:r>
            <a:r>
              <a:rPr lang="es-PY" dirty="0"/>
              <a:t>Reacción alérgica medicamentosa </a:t>
            </a:r>
          </a:p>
          <a:p>
            <a:r>
              <a:rPr lang="es-PY" dirty="0"/>
              <a:t>TA </a:t>
            </a:r>
            <a:r>
              <a:rPr lang="es-PY" dirty="0" smtClean="0"/>
              <a:t>=Tensión </a:t>
            </a:r>
            <a:r>
              <a:rPr lang="es-PY" dirty="0"/>
              <a:t>arterial </a:t>
            </a:r>
          </a:p>
          <a:p>
            <a:r>
              <a:rPr lang="es-PY" dirty="0" err="1" smtClean="0"/>
              <a:t>Hb</a:t>
            </a:r>
            <a:r>
              <a:rPr lang="es-PY" dirty="0" smtClean="0"/>
              <a:t>= </a:t>
            </a:r>
            <a:r>
              <a:rPr lang="es-PY" dirty="0"/>
              <a:t>Hemoglobina </a:t>
            </a:r>
          </a:p>
          <a:p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17717633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Y" dirty="0" smtClean="0"/>
              <a:t>continuación</a:t>
            </a:r>
            <a:endParaRPr lang="es-PY" dirty="0"/>
          </a:p>
        </p:txBody>
      </p:sp>
      <p:sp>
        <p:nvSpPr>
          <p:cNvPr id="6" name="Marcador de contenido 5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PY" dirty="0" smtClean="0"/>
              <a:t>BEG= </a:t>
            </a:r>
            <a:r>
              <a:rPr lang="es-PY" dirty="0"/>
              <a:t>Buen estado general</a:t>
            </a:r>
          </a:p>
          <a:p>
            <a:r>
              <a:rPr lang="es-PY" dirty="0" smtClean="0"/>
              <a:t>HTA= </a:t>
            </a:r>
            <a:r>
              <a:rPr lang="es-PY" dirty="0"/>
              <a:t>Hipertensión arterial </a:t>
            </a:r>
          </a:p>
          <a:p>
            <a:r>
              <a:rPr lang="es-PY" dirty="0"/>
              <a:t>ACP </a:t>
            </a:r>
            <a:r>
              <a:rPr lang="es-PY" dirty="0" smtClean="0"/>
              <a:t>=Auscultación </a:t>
            </a:r>
            <a:r>
              <a:rPr lang="es-PY" dirty="0"/>
              <a:t>cardiopulmonar; auscultación cardiaca </a:t>
            </a:r>
          </a:p>
          <a:p>
            <a:r>
              <a:rPr lang="es-PY" dirty="0"/>
              <a:t>Comp. </a:t>
            </a:r>
            <a:r>
              <a:rPr lang="es-PY" dirty="0" smtClean="0"/>
              <a:t>=Comprimido </a:t>
            </a:r>
            <a:endParaRPr lang="es-PY" dirty="0"/>
          </a:p>
          <a:p>
            <a:r>
              <a:rPr lang="es-PY" dirty="0"/>
              <a:t>PCR </a:t>
            </a:r>
            <a:r>
              <a:rPr lang="es-PY" dirty="0" smtClean="0"/>
              <a:t>=Proteína </a:t>
            </a:r>
            <a:r>
              <a:rPr lang="es-PY" dirty="0"/>
              <a:t>C reactiva</a:t>
            </a:r>
          </a:p>
          <a:p>
            <a:r>
              <a:rPr lang="es-PY" dirty="0"/>
              <a:t> T </a:t>
            </a:r>
            <a:r>
              <a:rPr lang="es-PY" dirty="0" smtClean="0"/>
              <a:t>=Temperatura </a:t>
            </a:r>
            <a:endParaRPr lang="es-PY" dirty="0"/>
          </a:p>
          <a:p>
            <a:r>
              <a:rPr lang="es-PY" dirty="0"/>
              <a:t>Leucos </a:t>
            </a:r>
            <a:r>
              <a:rPr lang="es-PY" dirty="0" smtClean="0"/>
              <a:t>=Leucocitos </a:t>
            </a:r>
            <a:endParaRPr lang="es-PY" dirty="0"/>
          </a:p>
          <a:p>
            <a:r>
              <a:rPr lang="es-PY" dirty="0"/>
              <a:t>K </a:t>
            </a:r>
            <a:r>
              <a:rPr lang="es-PY" dirty="0" smtClean="0"/>
              <a:t>= </a:t>
            </a:r>
            <a:r>
              <a:rPr lang="es-PY" dirty="0"/>
              <a:t>Potasio </a:t>
            </a:r>
          </a:p>
          <a:p>
            <a:r>
              <a:rPr lang="es-PY" dirty="0" err="1" smtClean="0"/>
              <a:t>Na</a:t>
            </a:r>
            <a:r>
              <a:rPr lang="es-PY" dirty="0" smtClean="0"/>
              <a:t> </a:t>
            </a:r>
            <a:r>
              <a:rPr lang="es-PY" dirty="0"/>
              <a:t>=</a:t>
            </a:r>
            <a:r>
              <a:rPr lang="es-PY" dirty="0" smtClean="0"/>
              <a:t> </a:t>
            </a:r>
            <a:r>
              <a:rPr lang="es-PY" dirty="0"/>
              <a:t>Sodio</a:t>
            </a:r>
          </a:p>
          <a:p>
            <a:r>
              <a:rPr lang="es-PY" dirty="0" smtClean="0"/>
              <a:t>EEG =Electroencefalograma</a:t>
            </a:r>
            <a:endParaRPr lang="es-PY" dirty="0"/>
          </a:p>
          <a:p>
            <a:r>
              <a:rPr lang="es-PY" dirty="0" smtClean="0"/>
              <a:t>EF= </a:t>
            </a:r>
            <a:r>
              <a:rPr lang="es-PY" dirty="0"/>
              <a:t>Exploración física  </a:t>
            </a:r>
          </a:p>
          <a:p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13337761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Y" dirty="0" smtClean="0"/>
              <a:t>Significado </a:t>
            </a:r>
            <a:endParaRPr lang="es-PY" dirty="0"/>
          </a:p>
        </p:txBody>
      </p:sp>
      <p:sp>
        <p:nvSpPr>
          <p:cNvPr id="6" name="Marcador de contenido 5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PY" dirty="0" smtClean="0"/>
              <a:t>AAS =Ácido </a:t>
            </a:r>
            <a:r>
              <a:rPr lang="es-PY" dirty="0"/>
              <a:t>acetil salicílico </a:t>
            </a:r>
          </a:p>
          <a:p>
            <a:r>
              <a:rPr lang="es-PY" dirty="0" smtClean="0"/>
              <a:t>AINE= </a:t>
            </a:r>
            <a:r>
              <a:rPr lang="es-PY" dirty="0"/>
              <a:t>Antiinflamatorios no esteroideos </a:t>
            </a:r>
          </a:p>
          <a:p>
            <a:r>
              <a:rPr lang="es-PY" dirty="0" smtClean="0"/>
              <a:t>AVC =Accidente </a:t>
            </a:r>
            <a:r>
              <a:rPr lang="es-PY" dirty="0"/>
              <a:t>vascular cerebral </a:t>
            </a:r>
          </a:p>
          <a:p>
            <a:r>
              <a:rPr lang="es-PY" dirty="0" smtClean="0"/>
              <a:t>DMID= </a:t>
            </a:r>
            <a:r>
              <a:rPr lang="es-PY" dirty="0"/>
              <a:t>Diabetes Mellitus insulinodependiente </a:t>
            </a:r>
            <a:endParaRPr lang="es-PY" dirty="0" smtClean="0"/>
          </a:p>
          <a:p>
            <a:r>
              <a:rPr lang="es-PY" dirty="0" smtClean="0"/>
              <a:t>EPOC =Enfermedad </a:t>
            </a:r>
            <a:r>
              <a:rPr lang="es-PY" dirty="0"/>
              <a:t>Pulmonar Obstructiva Crónica </a:t>
            </a:r>
            <a:r>
              <a:rPr lang="es-PY" dirty="0" smtClean="0"/>
              <a:t> </a:t>
            </a:r>
          </a:p>
          <a:p>
            <a:r>
              <a:rPr lang="es-PY" dirty="0" smtClean="0"/>
              <a:t>GGT =Gamma </a:t>
            </a:r>
            <a:r>
              <a:rPr lang="es-PY" dirty="0" err="1"/>
              <a:t>glutamil</a:t>
            </a:r>
            <a:r>
              <a:rPr lang="es-PY" dirty="0"/>
              <a:t> </a:t>
            </a:r>
            <a:r>
              <a:rPr lang="es-PY" dirty="0" err="1"/>
              <a:t>transferasa</a:t>
            </a:r>
            <a:r>
              <a:rPr lang="es-PY" dirty="0"/>
              <a:t> </a:t>
            </a:r>
            <a:endParaRPr lang="es-PY" dirty="0" smtClean="0"/>
          </a:p>
          <a:p>
            <a:r>
              <a:rPr lang="es-PY" dirty="0" smtClean="0"/>
              <a:t>HTA =Hipertensión </a:t>
            </a:r>
            <a:r>
              <a:rPr lang="es-PY" dirty="0"/>
              <a:t>arterial </a:t>
            </a:r>
          </a:p>
          <a:p>
            <a:r>
              <a:rPr lang="es-PY" dirty="0" smtClean="0"/>
              <a:t>OCFA =Obstrucción </a:t>
            </a:r>
            <a:r>
              <a:rPr lang="es-PY" dirty="0"/>
              <a:t>crónica al flujo </a:t>
            </a:r>
            <a:r>
              <a:rPr lang="es-PY" dirty="0" smtClean="0"/>
              <a:t>aéreo</a:t>
            </a:r>
          </a:p>
          <a:p>
            <a:r>
              <a:rPr lang="es-PY" dirty="0" smtClean="0"/>
              <a:t>PCR= </a:t>
            </a:r>
            <a:r>
              <a:rPr lang="es-PY" dirty="0"/>
              <a:t>Proteína C reactiva </a:t>
            </a:r>
          </a:p>
          <a:p>
            <a:r>
              <a:rPr lang="es-PY" dirty="0" smtClean="0"/>
              <a:t>VCM= </a:t>
            </a:r>
            <a:r>
              <a:rPr lang="es-PY" dirty="0"/>
              <a:t>Volumen corpuscular medio </a:t>
            </a:r>
          </a:p>
          <a:p>
            <a:r>
              <a:rPr lang="es-PY" dirty="0" smtClean="0"/>
              <a:t>VHC =Virus </a:t>
            </a:r>
            <a:r>
              <a:rPr lang="es-PY" dirty="0"/>
              <a:t>de hepatitis C </a:t>
            </a:r>
          </a:p>
        </p:txBody>
      </p:sp>
    </p:spTree>
    <p:extLst>
      <p:ext uri="{BB962C8B-B14F-4D97-AF65-F5344CB8AC3E}">
        <p14:creationId xmlns:p14="http://schemas.microsoft.com/office/powerpoint/2010/main" val="39012533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Y" dirty="0"/>
              <a:t>Significado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PY" dirty="0"/>
              <a:t>IMC</a:t>
            </a:r>
            <a:r>
              <a:rPr lang="es-PY" dirty="0" smtClean="0"/>
              <a:t>: Índice </a:t>
            </a:r>
            <a:r>
              <a:rPr lang="es-PY" dirty="0"/>
              <a:t>de masa corporal</a:t>
            </a:r>
            <a:endParaRPr lang="es-PY" dirty="0" smtClean="0"/>
          </a:p>
          <a:p>
            <a:r>
              <a:rPr lang="es-PY" dirty="0" smtClean="0"/>
              <a:t>OMS: </a:t>
            </a:r>
            <a:r>
              <a:rPr lang="es-MX" dirty="0"/>
              <a:t>Organización Mundial de la </a:t>
            </a:r>
            <a:r>
              <a:rPr lang="es-MX" dirty="0" smtClean="0"/>
              <a:t>Salud</a:t>
            </a:r>
          </a:p>
          <a:p>
            <a:r>
              <a:rPr lang="es-PY" dirty="0" err="1" smtClean="0"/>
              <a:t>Dx</a:t>
            </a:r>
            <a:r>
              <a:rPr lang="es-PY" dirty="0" smtClean="0"/>
              <a:t> : Diagnóstico</a:t>
            </a:r>
          </a:p>
          <a:p>
            <a:r>
              <a:rPr lang="es-PY" dirty="0" smtClean="0"/>
              <a:t>FC: Frecuencia Cardiaca</a:t>
            </a:r>
          </a:p>
          <a:p>
            <a:r>
              <a:rPr lang="es-PY" dirty="0" smtClean="0"/>
              <a:t>TA: Tensión Arterial</a:t>
            </a:r>
            <a:endParaRPr lang="es-MX" dirty="0"/>
          </a:p>
          <a:p>
            <a:r>
              <a:rPr lang="es-PY" dirty="0"/>
              <a:t>ECG: </a:t>
            </a:r>
            <a:r>
              <a:rPr lang="es-PY" dirty="0" smtClean="0"/>
              <a:t>Electrocardiograma</a:t>
            </a:r>
          </a:p>
          <a:p>
            <a:r>
              <a:rPr lang="es-MX" dirty="0"/>
              <a:t>Mercosur: Mercado Común del </a:t>
            </a:r>
            <a:r>
              <a:rPr lang="es-MX" dirty="0" smtClean="0"/>
              <a:t>Sur</a:t>
            </a:r>
            <a:endParaRPr lang="es-MX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3869140"/>
              </p:ext>
            </p:extLst>
          </p:nvPr>
        </p:nvGraphicFramePr>
        <p:xfrm>
          <a:off x="457200" y="3645024"/>
          <a:ext cx="8229600" cy="365760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288032">
                <a:tc>
                  <a:txBody>
                    <a:bodyPr/>
                    <a:lstStyle/>
                    <a:p>
                      <a:endParaRPr lang="es-PY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06302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ADN o DNA: Ácido </a:t>
            </a:r>
            <a:r>
              <a:rPr lang="pt-BR" dirty="0" smtClean="0"/>
              <a:t>desoxirribonucleico</a:t>
            </a:r>
          </a:p>
          <a:p>
            <a:r>
              <a:rPr lang="pt-BR" dirty="0"/>
              <a:t>ARN o RNA: Ácido </a:t>
            </a:r>
            <a:r>
              <a:rPr lang="pt-BR" dirty="0" smtClean="0"/>
              <a:t>ribonucleico</a:t>
            </a:r>
          </a:p>
          <a:p>
            <a:r>
              <a:rPr lang="es-PY" dirty="0"/>
              <a:t>Uci: Unidad de cuidados intensivos.</a:t>
            </a:r>
          </a:p>
          <a:p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14175410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Y" dirty="0" smtClean="0"/>
              <a:t>ACTIVIDAD</a:t>
            </a:r>
            <a:endParaRPr lang="es-PY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57200" y="2801352"/>
            <a:ext cx="7802649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s-PY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s-PY" sz="2400" dirty="0" smtClean="0">
                <a:latin typeface="Arial" panose="020B0604020202020204" pitchFamily="34" charset="0"/>
              </a:rPr>
              <a:t>ELEGIR</a:t>
            </a:r>
            <a:r>
              <a:rPr kumimoji="0" lang="es-PY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PY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5 ABREVIATURAS O SIGLAS</a:t>
            </a:r>
            <a:r>
              <a:rPr kumimoji="0" lang="es-PY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 LA TABLA.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PY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DEBEN</a:t>
            </a:r>
            <a:r>
              <a:rPr kumimoji="0" lang="es-PY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PY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ESCRIBIR SU SIGNIFICADO.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PY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CREAR UNA </a:t>
            </a:r>
            <a:r>
              <a:rPr kumimoji="0" lang="es-PY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ORACIÓN MÉDICA CORRECTA</a:t>
            </a:r>
            <a:r>
              <a:rPr kumimoji="0" lang="es-PY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PY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LEER EN VOZ ALTA.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PY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03404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Y"/>
          </a:p>
        </p:txBody>
      </p:sp>
      <p:pic>
        <p:nvPicPr>
          <p:cNvPr id="8194" name="Picture 2" descr="Sin tí no soy nada'. Carta de agradecimiento desde el corazón - Alcalá  Información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74639"/>
            <a:ext cx="8229600" cy="6250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6361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483768" y="0"/>
            <a:ext cx="6336704" cy="6858000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es-PY" sz="4800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s-PY" sz="48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es-PY" sz="4800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s-PY" sz="48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es-PY" sz="4800" dirty="0" smtClean="0">
                <a:solidFill>
                  <a:schemeClr val="tx2">
                    <a:lumMod val="75000"/>
                  </a:schemeClr>
                </a:solidFill>
              </a:rPr>
              <a:t>ABREVIATURA</a:t>
            </a:r>
            <a:br>
              <a:rPr lang="es-PY" sz="4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s-PY" sz="4800" dirty="0" smtClean="0">
                <a:solidFill>
                  <a:schemeClr val="tx2">
                    <a:lumMod val="75000"/>
                  </a:schemeClr>
                </a:solidFill>
              </a:rPr>
              <a:t>SIGLA </a:t>
            </a:r>
            <a:br>
              <a:rPr lang="es-PY" sz="4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s-PY" sz="4800" dirty="0" smtClean="0">
                <a:solidFill>
                  <a:schemeClr val="tx2">
                    <a:lumMod val="75000"/>
                  </a:schemeClr>
                </a:solidFill>
              </a:rPr>
              <a:t>ACRÓNIMO</a:t>
            </a:r>
            <a:br>
              <a:rPr lang="es-PY" sz="4800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es-PY" sz="40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028" name="Picture 4" descr="Definición de abreviatura - Qué es, Significado y Concep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2298700" cy="7245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Aprender las siglas y las abreviaturas en clase - El aula de papel Oxfor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8701" y="0"/>
            <a:ext cx="6845299" cy="2564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3761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483768" y="1484784"/>
            <a:ext cx="5509164" cy="2664296"/>
          </a:xfrm>
        </p:spPr>
        <p:txBody>
          <a:bodyPr>
            <a:noAutofit/>
          </a:bodyPr>
          <a:lstStyle/>
          <a:p>
            <a:r>
              <a:rPr lang="es-PY" sz="3200" b="1" dirty="0"/>
              <a:t>LAS ABREVIACIONES </a:t>
            </a:r>
            <a:r>
              <a:rPr lang="es-PY" sz="3200" dirty="0"/>
              <a:t/>
            </a:r>
            <a:br>
              <a:rPr lang="es-PY" sz="3200" dirty="0"/>
            </a:br>
            <a:r>
              <a:rPr lang="es-PY" sz="3200" dirty="0" smtClean="0"/>
              <a:t/>
            </a:r>
            <a:br>
              <a:rPr lang="es-PY" sz="3200" dirty="0" smtClean="0"/>
            </a:br>
            <a:r>
              <a:rPr lang="es-PY" sz="3200" b="1" dirty="0" smtClean="0"/>
              <a:t>La </a:t>
            </a:r>
            <a:r>
              <a:rPr lang="es-PY" sz="3200" b="1" dirty="0"/>
              <a:t>abreviación es el procedimiento de reducción de una palabra mediante la supresión de determinadas letras o sílabas. El Diccionario cita como ejemplos la abreviatura, la sigla, el acrónimo.</a:t>
            </a:r>
            <a:r>
              <a:rPr lang="es-PY" sz="3200" dirty="0"/>
              <a:t/>
            </a:r>
            <a:br>
              <a:rPr lang="es-PY" sz="3200" dirty="0"/>
            </a:br>
            <a:endParaRPr lang="es-PY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6146" name="Picture 2" descr="siglas y acrónimos, claves de redacción | Fundé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248376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6228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Y" b="1" dirty="0"/>
              <a:t>LA ABREVIATURA</a:t>
            </a:r>
            <a:endParaRPr lang="es-PY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Y" dirty="0"/>
              <a:t>La abreviatura es la representación gráfica reducida de una palabra o de un grupo de palabras, obtenida mediante un procedimiento de abreviación en que se suprimen letras finales o centrales, cerrada generalmente con punto y raramente con barra.</a:t>
            </a:r>
          </a:p>
          <a:p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946252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Y" dirty="0" smtClean="0"/>
              <a:t>EJEMPLOS</a:t>
            </a:r>
            <a:endParaRPr lang="es-PY" dirty="0"/>
          </a:p>
        </p:txBody>
      </p:sp>
      <p:sp>
        <p:nvSpPr>
          <p:cNvPr id="5" name="Marcador de contenido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PY" dirty="0"/>
              <a:t>s. o sig. (siguiente</a:t>
            </a:r>
            <a:r>
              <a:rPr lang="es-PY" dirty="0" smtClean="0"/>
              <a:t>) </a:t>
            </a:r>
            <a:endParaRPr lang="es-PY" dirty="0"/>
          </a:p>
          <a:p>
            <a:r>
              <a:rPr lang="es-PY" dirty="0"/>
              <a:t>ej. (ejemplo</a:t>
            </a:r>
            <a:r>
              <a:rPr lang="es-PY" dirty="0" smtClean="0"/>
              <a:t>) </a:t>
            </a:r>
            <a:endParaRPr lang="es-PY" dirty="0"/>
          </a:p>
          <a:p>
            <a:r>
              <a:rPr lang="es-PY" dirty="0"/>
              <a:t>art. (artículo</a:t>
            </a:r>
            <a:r>
              <a:rPr lang="es-PY" dirty="0" smtClean="0"/>
              <a:t>)</a:t>
            </a:r>
            <a:endParaRPr lang="es-PY" dirty="0"/>
          </a:p>
          <a:p>
            <a:r>
              <a:rPr lang="es-PY" dirty="0"/>
              <a:t>pág. (página</a:t>
            </a:r>
            <a:r>
              <a:rPr lang="es-PY" dirty="0" smtClean="0"/>
              <a:t>)</a:t>
            </a:r>
          </a:p>
          <a:p>
            <a:r>
              <a:rPr lang="es-PY" dirty="0" smtClean="0"/>
              <a:t>RR.HH. (Recurso Humano</a:t>
            </a:r>
            <a:r>
              <a:rPr lang="es-PY" dirty="0" smtClean="0"/>
              <a:t>)</a:t>
            </a:r>
          </a:p>
          <a:p>
            <a:r>
              <a:rPr lang="es-PY" dirty="0" err="1" smtClean="0"/>
              <a:t>Fx</a:t>
            </a:r>
            <a:r>
              <a:rPr lang="es-PY" dirty="0" smtClean="0"/>
              <a:t>: fractura</a:t>
            </a:r>
            <a:endParaRPr lang="es-PY" dirty="0" smtClean="0"/>
          </a:p>
          <a:p>
            <a:endParaRPr lang="es-PY" dirty="0"/>
          </a:p>
          <a:p>
            <a:endParaRPr lang="es-PY" dirty="0"/>
          </a:p>
        </p:txBody>
      </p:sp>
      <p:sp>
        <p:nvSpPr>
          <p:cNvPr id="6" name="Marcador de contenido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PY" dirty="0">
                <a:latin typeface="Arial" panose="020B0604020202020204" pitchFamily="34" charset="0"/>
                <a:cs typeface="Arial" panose="020B0604020202020204" pitchFamily="34" charset="0"/>
              </a:rPr>
              <a:t>Dres. (</a:t>
            </a:r>
            <a:r>
              <a:rPr lang="es-PY" dirty="0" smtClean="0">
                <a:latin typeface="Arial" panose="020B0604020202020204" pitchFamily="34" charset="0"/>
                <a:cs typeface="Arial" panose="020B0604020202020204" pitchFamily="34" charset="0"/>
              </a:rPr>
              <a:t>doctores)</a:t>
            </a:r>
          </a:p>
          <a:p>
            <a:r>
              <a:rPr lang="es-PY" dirty="0" smtClean="0">
                <a:latin typeface="Arial" panose="020B0604020202020204" pitchFamily="34" charset="0"/>
                <a:cs typeface="Arial" panose="020B0604020202020204" pitchFamily="34" charset="0"/>
              </a:rPr>
              <a:t>Gral</a:t>
            </a:r>
            <a:r>
              <a:rPr lang="es-PY" dirty="0">
                <a:latin typeface="Arial" panose="020B0604020202020204" pitchFamily="34" charset="0"/>
                <a:cs typeface="Arial" panose="020B0604020202020204" pitchFamily="34" charset="0"/>
              </a:rPr>
              <a:t>. (general</a:t>
            </a:r>
            <a:r>
              <a:rPr lang="es-PY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s-PY" dirty="0"/>
              <a:t>Pdte. (Presidente</a:t>
            </a:r>
            <a:r>
              <a:rPr lang="es-PY" dirty="0" smtClean="0"/>
              <a:t>)</a:t>
            </a:r>
          </a:p>
          <a:p>
            <a:r>
              <a:rPr lang="es-PY" dirty="0" smtClean="0"/>
              <a:t>Sr. </a:t>
            </a:r>
            <a:r>
              <a:rPr lang="es-PY" dirty="0"/>
              <a:t>(señor</a:t>
            </a:r>
            <a:r>
              <a:rPr lang="es-PY" dirty="0" smtClean="0"/>
              <a:t>)</a:t>
            </a:r>
          </a:p>
          <a:p>
            <a:r>
              <a:rPr lang="es-PY" dirty="0" err="1" smtClean="0"/>
              <a:t>Pac</a:t>
            </a:r>
            <a:r>
              <a:rPr lang="es-PY" dirty="0" smtClean="0"/>
              <a:t>. (paciente)</a:t>
            </a:r>
          </a:p>
          <a:p>
            <a:r>
              <a:rPr lang="es-PY" dirty="0" err="1" smtClean="0"/>
              <a:t>Dx</a:t>
            </a:r>
            <a:r>
              <a:rPr lang="es-PY" dirty="0" smtClean="0"/>
              <a:t> (diagnóstico)</a:t>
            </a:r>
          </a:p>
          <a:p>
            <a:r>
              <a:rPr lang="es-PY" dirty="0" err="1" smtClean="0"/>
              <a:t>Tx</a:t>
            </a:r>
            <a:r>
              <a:rPr lang="es-PY" dirty="0" smtClean="0"/>
              <a:t> (tratamiento)</a:t>
            </a:r>
          </a:p>
          <a:p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2848188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PY" sz="4000" b="1" i="1" dirty="0" smtClean="0"/>
              <a:t>   ¿</a:t>
            </a:r>
            <a:r>
              <a:rPr lang="es-PY" sz="4000" b="1" i="1" dirty="0"/>
              <a:t>Llevan tilde las abreviaturas?</a:t>
            </a:r>
            <a:endParaRPr lang="es-PY" sz="4000" dirty="0"/>
          </a:p>
          <a:p>
            <a:r>
              <a:rPr lang="es-PY" sz="4000" dirty="0"/>
              <a:t>Las abreviaturas mantienen la tilde en caso de incluir la vocal que la lleva en la palabra desarrollada: </a:t>
            </a:r>
            <a:r>
              <a:rPr lang="es-PY" sz="4000" i="1" dirty="0"/>
              <a:t>pág.</a:t>
            </a:r>
            <a:r>
              <a:rPr lang="es-PY" sz="4000" dirty="0"/>
              <a:t> por </a:t>
            </a:r>
            <a:r>
              <a:rPr lang="es-PY" sz="4000" i="1" dirty="0"/>
              <a:t>página, íd.</a:t>
            </a:r>
            <a:r>
              <a:rPr lang="es-PY" sz="4000" dirty="0"/>
              <a:t> por ídem</a:t>
            </a:r>
            <a:r>
              <a:rPr lang="es-PY" sz="4000" i="1" dirty="0"/>
              <a:t>, Cía.</a:t>
            </a:r>
            <a:r>
              <a:rPr lang="es-PY" sz="4000" dirty="0"/>
              <a:t> por compañía</a:t>
            </a:r>
            <a:r>
              <a:rPr lang="es-PY" sz="4000" i="1" dirty="0"/>
              <a:t>, teléf. </a:t>
            </a:r>
            <a:r>
              <a:rPr lang="es-PY" sz="4000" dirty="0"/>
              <a:t>por teléfono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8942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 </a:t>
            </a:r>
            <a:endParaRPr lang="es-ES" dirty="0"/>
          </a:p>
        </p:txBody>
      </p:sp>
      <p:pic>
        <p:nvPicPr>
          <p:cNvPr id="2050" name="Picture 2" descr="Abreviaturas y siglas más usadas en las recetas médica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4418" cy="2708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0" y="2828836"/>
            <a:ext cx="9144000" cy="1384995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>
            <a:spAutoFit/>
          </a:bodyPr>
          <a:lstStyle/>
          <a:p>
            <a:pPr marL="228600" algn="just">
              <a:spcAft>
                <a:spcPts val="500"/>
              </a:spcAft>
            </a:pPr>
            <a:r>
              <a:rPr lang="es-PY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 llama </a:t>
            </a:r>
            <a:r>
              <a:rPr lang="es-PY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sigla</a:t>
            </a:r>
            <a:r>
              <a:rPr lang="es-PY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tanto a la palabra formada por las iniciales de los términos que integran una denominación compleja, como a cada una de esas letras iniciales.</a:t>
            </a:r>
            <a:endParaRPr lang="es-PY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9991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PY" b="1" i="1" dirty="0" smtClean="0"/>
              <a:t/>
            </a:r>
            <a:br>
              <a:rPr lang="es-PY" b="1" i="1" dirty="0" smtClean="0"/>
            </a:br>
            <a:r>
              <a:rPr lang="es-PY" b="1" i="1" dirty="0" smtClean="0"/>
              <a:t>Tipos </a:t>
            </a:r>
            <a:r>
              <a:rPr lang="es-PY" b="1" i="1" dirty="0"/>
              <a:t>de siglas según su lectura</a:t>
            </a:r>
            <a:r>
              <a:rPr lang="es-PY" dirty="0"/>
              <a:t/>
            </a:r>
            <a:br>
              <a:rPr lang="es-PY" dirty="0"/>
            </a:br>
            <a:endParaRPr lang="es-PY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77500" lnSpcReduction="20000"/>
          </a:bodyPr>
          <a:lstStyle/>
          <a:p>
            <a:r>
              <a:rPr lang="es-PY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s-PY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s-PY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s-PY" b="1" dirty="0">
                <a:latin typeface="Arial" panose="020B0604020202020204" pitchFamily="34" charset="0"/>
                <a:cs typeface="Arial" panose="020B0604020202020204" pitchFamily="34" charset="0"/>
              </a:rPr>
              <a:t>Hay siglas </a:t>
            </a:r>
            <a:r>
              <a:rPr lang="es-PY" dirty="0">
                <a:latin typeface="Arial" panose="020B0604020202020204" pitchFamily="34" charset="0"/>
                <a:cs typeface="Arial" panose="020B0604020202020204" pitchFamily="34" charset="0"/>
              </a:rPr>
              <a:t>que se leen tal como se escriben, las cuales reciben también el nombre de acrónimos: </a:t>
            </a:r>
            <a:r>
              <a:rPr lang="es-PY" i="1" dirty="0">
                <a:latin typeface="Arial" panose="020B0604020202020204" pitchFamily="34" charset="0"/>
                <a:cs typeface="Arial" panose="020B0604020202020204" pitchFamily="34" charset="0"/>
              </a:rPr>
              <a:t>ONU, OTAN, láser, ovni.</a:t>
            </a:r>
            <a:r>
              <a:rPr lang="es-PY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s-PY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PY" dirty="0" smtClean="0">
                <a:latin typeface="Arial" panose="020B0604020202020204" pitchFamily="34" charset="0"/>
                <a:cs typeface="Arial" panose="020B0604020202020204" pitchFamily="34" charset="0"/>
              </a:rPr>
              <a:t>Cuando </a:t>
            </a:r>
            <a:r>
              <a:rPr lang="es-PY" dirty="0">
                <a:latin typeface="Arial" panose="020B0604020202020204" pitchFamily="34" charset="0"/>
                <a:cs typeface="Arial" panose="020B0604020202020204" pitchFamily="34" charset="0"/>
              </a:rPr>
              <a:t>una sigla está compuesta solo por vocales, cada una de ellas se pronuncia de manera independiente y conserva su acento fonético: </a:t>
            </a:r>
            <a:r>
              <a:rPr lang="es-PY" i="1" dirty="0">
                <a:latin typeface="Arial" panose="020B0604020202020204" pitchFamily="34" charset="0"/>
                <a:cs typeface="Arial" panose="020B0604020202020204" pitchFamily="34" charset="0"/>
              </a:rPr>
              <a:t>OEA</a:t>
            </a:r>
            <a:r>
              <a:rPr lang="es-PY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s-PY" i="1" dirty="0">
                <a:latin typeface="Arial" panose="020B0604020202020204" pitchFamily="34" charset="0"/>
                <a:cs typeface="Arial" panose="020B0604020202020204" pitchFamily="34" charset="0"/>
              </a:rPr>
              <a:t>Organización de Estados Americanos</a:t>
            </a:r>
            <a:r>
              <a:rPr lang="es-PY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es-PY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PY" dirty="0" smtClean="0">
                <a:latin typeface="Arial" panose="020B0604020202020204" pitchFamily="34" charset="0"/>
                <a:cs typeface="Arial" panose="020B0604020202020204" pitchFamily="34" charset="0"/>
              </a:rPr>
              <a:t>pronuncia </a:t>
            </a:r>
            <a:r>
              <a:rPr lang="es-PY" dirty="0"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s-PY" dirty="0" err="1">
                <a:latin typeface="Arial" panose="020B0604020202020204" pitchFamily="34" charset="0"/>
                <a:cs typeface="Arial" panose="020B0604020202020204" pitchFamily="34" charset="0"/>
              </a:rPr>
              <a:t>ó</a:t>
            </a:r>
            <a:r>
              <a:rPr lang="es-PY" dirty="0">
                <a:latin typeface="Arial" panose="020B0604020202020204" pitchFamily="34" charset="0"/>
                <a:cs typeface="Arial" panose="020B0604020202020204" pitchFamily="34" charset="0"/>
              </a:rPr>
              <a:t>-é-á].</a:t>
            </a:r>
          </a:p>
          <a:p>
            <a:endParaRPr lang="es-ES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solidFill>
            <a:schemeClr val="bg2"/>
          </a:solidFill>
        </p:spPr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es-PY" dirty="0" smtClean="0">
                <a:latin typeface="Arial" panose="020B0604020202020204" pitchFamily="34" charset="0"/>
                <a:cs typeface="Arial" panose="020B0604020202020204" pitchFamily="34" charset="0"/>
              </a:rPr>
              <a:t>B) Hay </a:t>
            </a:r>
            <a:r>
              <a:rPr lang="es-PY" dirty="0">
                <a:latin typeface="Arial" panose="020B0604020202020204" pitchFamily="34" charset="0"/>
                <a:cs typeface="Arial" panose="020B0604020202020204" pitchFamily="34" charset="0"/>
              </a:rPr>
              <a:t>siglas cuya forma impronunciable obliga a leerlas con deletreo: </a:t>
            </a:r>
            <a:r>
              <a:rPr lang="es-PY" i="1" dirty="0">
                <a:latin typeface="Arial" panose="020B0604020202020204" pitchFamily="34" charset="0"/>
                <a:cs typeface="Arial" panose="020B0604020202020204" pitchFamily="34" charset="0"/>
              </a:rPr>
              <a:t>FBI</a:t>
            </a:r>
            <a:r>
              <a:rPr lang="es-PY" dirty="0">
                <a:latin typeface="Arial" panose="020B0604020202020204" pitchFamily="34" charset="0"/>
                <a:cs typeface="Arial" panose="020B0604020202020204" pitchFamily="34" charset="0"/>
              </a:rPr>
              <a:t> [</a:t>
            </a:r>
            <a:r>
              <a:rPr lang="es-PY" dirty="0" err="1">
                <a:latin typeface="Arial" panose="020B0604020202020204" pitchFamily="34" charset="0"/>
                <a:cs typeface="Arial" panose="020B0604020202020204" pitchFamily="34" charset="0"/>
              </a:rPr>
              <a:t>éfe</a:t>
            </a:r>
            <a:r>
              <a:rPr lang="es-PY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PY" dirty="0" err="1">
                <a:latin typeface="Arial" panose="020B0604020202020204" pitchFamily="34" charset="0"/>
                <a:cs typeface="Arial" panose="020B0604020202020204" pitchFamily="34" charset="0"/>
              </a:rPr>
              <a:t>bé</a:t>
            </a:r>
            <a:r>
              <a:rPr lang="es-PY" dirty="0">
                <a:latin typeface="Arial" panose="020B0604020202020204" pitchFamily="34" charset="0"/>
                <a:cs typeface="Arial" panose="020B0604020202020204" pitchFamily="34" charset="0"/>
              </a:rPr>
              <a:t>-í], </a:t>
            </a:r>
            <a:r>
              <a:rPr lang="es-PY" i="1" dirty="0">
                <a:latin typeface="Arial" panose="020B0604020202020204" pitchFamily="34" charset="0"/>
                <a:cs typeface="Arial" panose="020B0604020202020204" pitchFamily="34" charset="0"/>
              </a:rPr>
              <a:t>DDT</a:t>
            </a:r>
            <a:r>
              <a:rPr lang="es-PY" dirty="0">
                <a:latin typeface="Arial" panose="020B0604020202020204" pitchFamily="34" charset="0"/>
                <a:cs typeface="Arial" panose="020B0604020202020204" pitchFamily="34" charset="0"/>
              </a:rPr>
              <a:t> [dé-dé-té], </a:t>
            </a:r>
            <a:r>
              <a:rPr lang="es-PY" i="1" dirty="0">
                <a:latin typeface="Arial" panose="020B0604020202020204" pitchFamily="34" charset="0"/>
                <a:cs typeface="Arial" panose="020B0604020202020204" pitchFamily="34" charset="0"/>
              </a:rPr>
              <a:t>KGB</a:t>
            </a:r>
            <a:r>
              <a:rPr lang="es-PY" dirty="0">
                <a:latin typeface="Arial" panose="020B0604020202020204" pitchFamily="34" charset="0"/>
                <a:cs typeface="Arial" panose="020B0604020202020204" pitchFamily="34" charset="0"/>
              </a:rPr>
              <a:t> [</a:t>
            </a:r>
            <a:r>
              <a:rPr lang="es-PY" dirty="0" err="1">
                <a:latin typeface="Arial" panose="020B0604020202020204" pitchFamily="34" charset="0"/>
                <a:cs typeface="Arial" panose="020B0604020202020204" pitchFamily="34" charset="0"/>
              </a:rPr>
              <a:t>ká-jé-bé</a:t>
            </a:r>
            <a:r>
              <a:rPr lang="es-PY" dirty="0">
                <a:latin typeface="Arial" panose="020B0604020202020204" pitchFamily="34" charset="0"/>
                <a:cs typeface="Arial" panose="020B0604020202020204" pitchFamily="34" charset="0"/>
              </a:rPr>
              <a:t>]. Integrando las vocales necesarias para su </a:t>
            </a:r>
            <a:r>
              <a:rPr lang="es-PY" dirty="0" smtClean="0">
                <a:latin typeface="Arial" panose="020B0604020202020204" pitchFamily="34" charset="0"/>
                <a:cs typeface="Arial" panose="020B0604020202020204" pitchFamily="34" charset="0"/>
              </a:rPr>
              <a:t>pronunciación</a:t>
            </a:r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53566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  <p:bldP spid="4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Y" dirty="0" smtClean="0"/>
              <a:t>continuación</a:t>
            </a:r>
            <a:endParaRPr lang="es-PY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PY" sz="3600" dirty="0"/>
              <a:t>c) Hay siglas que se leen combinando ambos métodos: </a:t>
            </a:r>
            <a:r>
              <a:rPr lang="es-PY" sz="3600" i="1" dirty="0"/>
              <a:t>CD-ROM</a:t>
            </a:r>
            <a:r>
              <a:rPr lang="es-PY" sz="3600" dirty="0"/>
              <a:t> [se-de-</a:t>
            </a:r>
            <a:r>
              <a:rPr lang="es-PY" sz="3600" dirty="0" err="1"/>
              <a:t>rrón</a:t>
            </a:r>
            <a:r>
              <a:rPr lang="es-PY" sz="3600" dirty="0"/>
              <a:t>, </a:t>
            </a:r>
            <a:r>
              <a:rPr lang="es-PY" sz="3600" dirty="0" err="1"/>
              <a:t>ze</a:t>
            </a:r>
            <a:r>
              <a:rPr lang="es-PY" sz="3600" dirty="0"/>
              <a:t>-de-</a:t>
            </a:r>
            <a:r>
              <a:rPr lang="es-PY" sz="3600" dirty="0" err="1"/>
              <a:t>rrón</a:t>
            </a:r>
            <a:r>
              <a:rPr lang="es-PY" sz="3600" dirty="0"/>
              <a:t>] (sigla del </a:t>
            </a:r>
            <a:r>
              <a:rPr lang="es-PY" sz="3600" dirty="0" err="1"/>
              <a:t>ingl</a:t>
            </a:r>
            <a:r>
              <a:rPr lang="es-PY" sz="3600" dirty="0"/>
              <a:t>. </a:t>
            </a:r>
            <a:r>
              <a:rPr lang="es-PY" sz="3600" i="1" dirty="0"/>
              <a:t>Compact Disc </a:t>
            </a:r>
            <a:r>
              <a:rPr lang="es-PY" sz="3600" i="1" dirty="0" err="1"/>
              <a:t>Read-Only</a:t>
            </a:r>
            <a:r>
              <a:rPr lang="es-PY" sz="3600" i="1" dirty="0"/>
              <a:t> </a:t>
            </a:r>
            <a:r>
              <a:rPr lang="es-PY" sz="3600" i="1" dirty="0" err="1"/>
              <a:t>Memory</a:t>
            </a:r>
            <a:r>
              <a:rPr lang="es-PY" sz="3600" dirty="0"/>
              <a:t>  disco compacto de solo lectura’). </a:t>
            </a:r>
          </a:p>
        </p:txBody>
      </p:sp>
    </p:spTree>
    <p:extLst>
      <p:ext uri="{BB962C8B-B14F-4D97-AF65-F5344CB8AC3E}">
        <p14:creationId xmlns:p14="http://schemas.microsoft.com/office/powerpoint/2010/main" val="2183965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6194</TotalTime>
  <Words>600</Words>
  <Application>Microsoft Office PowerPoint</Application>
  <PresentationFormat>Presentación en pantalla (4:3)</PresentationFormat>
  <Paragraphs>90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3" baseType="lpstr">
      <vt:lpstr>Arial</vt:lpstr>
      <vt:lpstr>Calibri</vt:lpstr>
      <vt:lpstr>Times New Roman</vt:lpstr>
      <vt:lpstr>Tema de Office</vt:lpstr>
      <vt:lpstr>Presentación de PowerPoint</vt:lpstr>
      <vt:lpstr>  ABREVIATURA SIGLA  ACRÓNIMO </vt:lpstr>
      <vt:lpstr>LAS ABREVIACIONES   La abreviación es el procedimiento de reducción de una palabra mediante la supresión de determinadas letras o sílabas. El Diccionario cita como ejemplos la abreviatura, la sigla, el acrónimo. </vt:lpstr>
      <vt:lpstr>LA ABREVIATURA</vt:lpstr>
      <vt:lpstr>EJEMPLOS</vt:lpstr>
      <vt:lpstr>Presentación de PowerPoint</vt:lpstr>
      <vt:lpstr> </vt:lpstr>
      <vt:lpstr> Tipos de siglas según su lectura </vt:lpstr>
      <vt:lpstr>continuación</vt:lpstr>
      <vt:lpstr> ¿Cómo se construye el plural de las siglas? </vt:lpstr>
      <vt:lpstr> ¿Cómo se indica el género de las siglas? </vt:lpstr>
      <vt:lpstr>continuación</vt:lpstr>
      <vt:lpstr> En hospitales Abreviaciones Significado  </vt:lpstr>
      <vt:lpstr>continuación</vt:lpstr>
      <vt:lpstr>Significado </vt:lpstr>
      <vt:lpstr>Significado</vt:lpstr>
      <vt:lpstr>Presentación de PowerPoint</vt:lpstr>
      <vt:lpstr>ACTIVIDAD</vt:lpstr>
      <vt:lpstr>Presentación de PowerPoint</vt:lpstr>
    </vt:vector>
  </TitlesOfParts>
  <Company>Luffi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Investigación acción</dc:title>
  <dc:creator>Luffi</dc:creator>
  <cp:lastModifiedBy>HP</cp:lastModifiedBy>
  <cp:revision>181</cp:revision>
  <dcterms:created xsi:type="dcterms:W3CDTF">2017-07-31T01:13:24Z</dcterms:created>
  <dcterms:modified xsi:type="dcterms:W3CDTF">2026-03-13T03:23:27Z</dcterms:modified>
</cp:coreProperties>
</file>