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599" r:id="rId2"/>
    <p:sldId id="561" r:id="rId3"/>
    <p:sldId id="560" r:id="rId4"/>
    <p:sldId id="564" r:id="rId5"/>
    <p:sldId id="565" r:id="rId6"/>
    <p:sldId id="566" r:id="rId7"/>
    <p:sldId id="567" r:id="rId8"/>
    <p:sldId id="570" r:id="rId9"/>
    <p:sldId id="574" r:id="rId10"/>
    <p:sldId id="600" r:id="rId11"/>
    <p:sldId id="578" r:id="rId12"/>
    <p:sldId id="580" r:id="rId13"/>
    <p:sldId id="579" r:id="rId14"/>
    <p:sldId id="601" r:id="rId15"/>
    <p:sldId id="603"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912">
          <p15:clr>
            <a:srgbClr val="A4A3A4"/>
          </p15:clr>
        </p15:guide>
        <p15:guide id="2" pos="6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CC"/>
    <a:srgbClr val="D3F9E9"/>
    <a:srgbClr val="6600CC"/>
    <a:srgbClr val="FF0000"/>
    <a:srgbClr val="FF0066"/>
    <a:srgbClr val="AD01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235" autoAdjust="0"/>
    <p:restoredTop sz="94434" autoAdjust="0"/>
  </p:normalViewPr>
  <p:slideViewPr>
    <p:cSldViewPr>
      <p:cViewPr varScale="1">
        <p:scale>
          <a:sx n="71" d="100"/>
          <a:sy n="71" d="100"/>
        </p:scale>
        <p:origin x="840" y="54"/>
      </p:cViewPr>
      <p:guideLst>
        <p:guide orient="horz" pos="912"/>
        <p:guide pos="684"/>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xmlns="" id="{64739D78-EBF8-4F0F-B440-F7CB5A3DB6F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panose="020B0604020202020204" pitchFamily="34" charset="0"/>
              </a:defRPr>
            </a:lvl1pPr>
          </a:lstStyle>
          <a:p>
            <a:pPr>
              <a:defRPr/>
            </a:pPr>
            <a:endParaRPr lang="es-PY"/>
          </a:p>
        </p:txBody>
      </p:sp>
      <p:sp>
        <p:nvSpPr>
          <p:cNvPr id="3" name="Marcador de fecha 2">
            <a:extLst>
              <a:ext uri="{FF2B5EF4-FFF2-40B4-BE49-F238E27FC236}">
                <a16:creationId xmlns:a16="http://schemas.microsoft.com/office/drawing/2014/main" xmlns="" id="{B0DC522C-E768-4D25-B7BB-FCD59D64917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atin typeface="Arial" panose="020B0604020202020204" pitchFamily="34" charset="0"/>
              </a:defRPr>
            </a:lvl1pPr>
          </a:lstStyle>
          <a:p>
            <a:pPr>
              <a:defRPr/>
            </a:pPr>
            <a:fld id="{935A8384-C53B-4FAE-A443-B3AEDBC7B9B5}" type="datetimeFigureOut">
              <a:rPr lang="es-PY"/>
              <a:pPr>
                <a:defRPr/>
              </a:pPr>
              <a:t>27/3/2026</a:t>
            </a:fld>
            <a:endParaRPr lang="es-PY"/>
          </a:p>
        </p:txBody>
      </p:sp>
      <p:sp>
        <p:nvSpPr>
          <p:cNvPr id="4" name="Marcador de imagen de diapositiva 3">
            <a:extLst>
              <a:ext uri="{FF2B5EF4-FFF2-40B4-BE49-F238E27FC236}">
                <a16:creationId xmlns:a16="http://schemas.microsoft.com/office/drawing/2014/main" xmlns="" id="{59F8A03E-80E5-4E34-B875-F94BBFB6F06A}"/>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s-PY" noProof="0"/>
          </a:p>
        </p:txBody>
      </p:sp>
      <p:sp>
        <p:nvSpPr>
          <p:cNvPr id="5" name="Marcador de notas 4">
            <a:extLst>
              <a:ext uri="{FF2B5EF4-FFF2-40B4-BE49-F238E27FC236}">
                <a16:creationId xmlns:a16="http://schemas.microsoft.com/office/drawing/2014/main" xmlns="" id="{5CED78F3-3D88-4A46-8C45-8DD1CC1CCA4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PY" noProof="0"/>
          </a:p>
        </p:txBody>
      </p:sp>
      <p:sp>
        <p:nvSpPr>
          <p:cNvPr id="6" name="Marcador de pie de página 5">
            <a:extLst>
              <a:ext uri="{FF2B5EF4-FFF2-40B4-BE49-F238E27FC236}">
                <a16:creationId xmlns:a16="http://schemas.microsoft.com/office/drawing/2014/main" xmlns="" id="{F5B6A635-702E-4653-90ED-603022A79DE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panose="020B0604020202020204" pitchFamily="34" charset="0"/>
              </a:defRPr>
            </a:lvl1pPr>
          </a:lstStyle>
          <a:p>
            <a:pPr>
              <a:defRPr/>
            </a:pPr>
            <a:endParaRPr lang="es-PY"/>
          </a:p>
        </p:txBody>
      </p:sp>
      <p:sp>
        <p:nvSpPr>
          <p:cNvPr id="7" name="Marcador de número de diapositiva 6">
            <a:extLst>
              <a:ext uri="{FF2B5EF4-FFF2-40B4-BE49-F238E27FC236}">
                <a16:creationId xmlns:a16="http://schemas.microsoft.com/office/drawing/2014/main" xmlns="" id="{91BE926F-16C2-4EF5-842F-09F530E1B995}"/>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B687656-AC32-4AA5-9E43-7D99961AA360}" type="slidenum">
              <a:rPr lang="es-PY" altLang="en-US"/>
              <a:pPr/>
              <a:t>‹Nº›</a:t>
            </a:fld>
            <a:endParaRPr lang="es-PY" altLang="en-US"/>
          </a:p>
        </p:txBody>
      </p:sp>
    </p:spTree>
    <p:extLst>
      <p:ext uri="{BB962C8B-B14F-4D97-AF65-F5344CB8AC3E}">
        <p14:creationId xmlns:p14="http://schemas.microsoft.com/office/powerpoint/2010/main" val="408406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a:extLst>
              <a:ext uri="{FF2B5EF4-FFF2-40B4-BE49-F238E27FC236}">
                <a16:creationId xmlns:a16="http://schemas.microsoft.com/office/drawing/2014/main" xmlns="" id="{B34C3D30-2753-4FA6-B594-988AB9D82C0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7DF1ACB3-C215-412C-BF01-2501D405AC22}"/>
              </a:ext>
            </a:extLst>
          </p:cNvPr>
          <p:cNvSpPr>
            <a:spLocks noGrp="1"/>
          </p:cNvSpPr>
          <p:nvPr>
            <p:ph type="ftr" sz="quarter" idx="11"/>
          </p:nvPr>
        </p:nvSpPr>
        <p:spPr/>
        <p:txBody>
          <a:bodyPr/>
          <a:lstStyle>
            <a:lvl1pPr>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95182273-F9D9-41B9-9329-A1DAF9C3C9BC}"/>
              </a:ext>
            </a:extLst>
          </p:cNvPr>
          <p:cNvSpPr>
            <a:spLocks noGrp="1"/>
          </p:cNvSpPr>
          <p:nvPr>
            <p:ph type="sldNum" sz="quarter" idx="12"/>
          </p:nvPr>
        </p:nvSpPr>
        <p:spPr/>
        <p:txBody>
          <a:bodyPr/>
          <a:lstStyle>
            <a:lvl1pPr>
              <a:defRPr/>
            </a:lvl1pPr>
          </a:lstStyle>
          <a:p>
            <a:fld id="{4ABA5A39-0D16-441B-B65E-E8927487D1AF}" type="slidenum">
              <a:rPr lang="en-US" altLang="en-US"/>
              <a:pPr/>
              <a:t>‹Nº›</a:t>
            </a:fld>
            <a:endParaRPr lang="en-US" altLang="en-US"/>
          </a:p>
        </p:txBody>
      </p:sp>
    </p:spTree>
    <p:extLst>
      <p:ext uri="{BB962C8B-B14F-4D97-AF65-F5344CB8AC3E}">
        <p14:creationId xmlns:p14="http://schemas.microsoft.com/office/powerpoint/2010/main" val="247556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xmlns="" id="{09751D6F-8AC1-481B-B65A-1D8A6868B3B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9EAC3EAD-309B-4456-9997-C941095AC849}"/>
              </a:ext>
            </a:extLst>
          </p:cNvPr>
          <p:cNvSpPr>
            <a:spLocks noGrp="1"/>
          </p:cNvSpPr>
          <p:nvPr>
            <p:ph type="ftr" sz="quarter" idx="11"/>
          </p:nvPr>
        </p:nvSpPr>
        <p:spPr/>
        <p:txBody>
          <a:bodyPr/>
          <a:lstStyle>
            <a:lvl1pPr>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460F25C2-D848-4F33-B3EC-3DCFE95D11BF}"/>
              </a:ext>
            </a:extLst>
          </p:cNvPr>
          <p:cNvSpPr>
            <a:spLocks noGrp="1"/>
          </p:cNvSpPr>
          <p:nvPr>
            <p:ph type="sldNum" sz="quarter" idx="12"/>
          </p:nvPr>
        </p:nvSpPr>
        <p:spPr/>
        <p:txBody>
          <a:bodyPr/>
          <a:lstStyle>
            <a:lvl1pPr>
              <a:defRPr/>
            </a:lvl1pPr>
          </a:lstStyle>
          <a:p>
            <a:fld id="{58BB20E2-A5D5-45A8-9B2C-C189525AA64C}" type="slidenum">
              <a:rPr lang="en-US" altLang="en-US"/>
              <a:pPr/>
              <a:t>‹Nº›</a:t>
            </a:fld>
            <a:endParaRPr lang="en-US" altLang="en-US"/>
          </a:p>
        </p:txBody>
      </p:sp>
    </p:spTree>
    <p:extLst>
      <p:ext uri="{BB962C8B-B14F-4D97-AF65-F5344CB8AC3E}">
        <p14:creationId xmlns:p14="http://schemas.microsoft.com/office/powerpoint/2010/main" val="149795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xmlns="" id="{188161FC-73CB-4192-A0DC-9DD98964B6D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645317F7-B9D0-45F9-A5DE-D4E3110C362E}"/>
              </a:ext>
            </a:extLst>
          </p:cNvPr>
          <p:cNvSpPr>
            <a:spLocks noGrp="1"/>
          </p:cNvSpPr>
          <p:nvPr>
            <p:ph type="ftr" sz="quarter" idx="11"/>
          </p:nvPr>
        </p:nvSpPr>
        <p:spPr/>
        <p:txBody>
          <a:bodyPr/>
          <a:lstStyle>
            <a:lvl1pPr>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DA1BD548-9B7C-415F-A5A0-3665B405BD26}"/>
              </a:ext>
            </a:extLst>
          </p:cNvPr>
          <p:cNvSpPr>
            <a:spLocks noGrp="1"/>
          </p:cNvSpPr>
          <p:nvPr>
            <p:ph type="sldNum" sz="quarter" idx="12"/>
          </p:nvPr>
        </p:nvSpPr>
        <p:spPr/>
        <p:txBody>
          <a:bodyPr/>
          <a:lstStyle>
            <a:lvl1pPr>
              <a:defRPr/>
            </a:lvl1pPr>
          </a:lstStyle>
          <a:p>
            <a:fld id="{B5A341D8-AA55-4CEB-81D3-9F386D076C6E}" type="slidenum">
              <a:rPr lang="en-US" altLang="en-US"/>
              <a:pPr/>
              <a:t>‹Nº›</a:t>
            </a:fld>
            <a:endParaRPr lang="en-US" altLang="en-US"/>
          </a:p>
        </p:txBody>
      </p:sp>
    </p:spTree>
    <p:extLst>
      <p:ext uri="{BB962C8B-B14F-4D97-AF65-F5344CB8AC3E}">
        <p14:creationId xmlns:p14="http://schemas.microsoft.com/office/powerpoint/2010/main" val="33901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xmlns="" id="{ACBA5D43-EED8-4E61-9A45-55969BAE11A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1FE4E473-D33F-4458-BBE6-F563EB4A81F4}"/>
              </a:ext>
            </a:extLst>
          </p:cNvPr>
          <p:cNvSpPr>
            <a:spLocks noGrp="1"/>
          </p:cNvSpPr>
          <p:nvPr>
            <p:ph type="ftr" sz="quarter" idx="11"/>
          </p:nvPr>
        </p:nvSpPr>
        <p:spPr/>
        <p:txBody>
          <a:bodyPr/>
          <a:lstStyle>
            <a:lvl1pPr>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E91D11E2-2C9B-4CB2-B845-1B52F0C7D99A}"/>
              </a:ext>
            </a:extLst>
          </p:cNvPr>
          <p:cNvSpPr>
            <a:spLocks noGrp="1"/>
          </p:cNvSpPr>
          <p:nvPr>
            <p:ph type="sldNum" sz="quarter" idx="12"/>
          </p:nvPr>
        </p:nvSpPr>
        <p:spPr/>
        <p:txBody>
          <a:bodyPr/>
          <a:lstStyle>
            <a:lvl1pPr>
              <a:defRPr/>
            </a:lvl1pPr>
          </a:lstStyle>
          <a:p>
            <a:fld id="{E4BF106D-81FF-41EB-97A3-64063579C3DE}" type="slidenum">
              <a:rPr lang="en-US" altLang="en-US"/>
              <a:pPr/>
              <a:t>‹Nº›</a:t>
            </a:fld>
            <a:endParaRPr lang="en-US" altLang="en-US"/>
          </a:p>
        </p:txBody>
      </p:sp>
    </p:spTree>
    <p:extLst>
      <p:ext uri="{BB962C8B-B14F-4D97-AF65-F5344CB8AC3E}">
        <p14:creationId xmlns:p14="http://schemas.microsoft.com/office/powerpoint/2010/main" val="346100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a:extLst>
              <a:ext uri="{FF2B5EF4-FFF2-40B4-BE49-F238E27FC236}">
                <a16:creationId xmlns:a16="http://schemas.microsoft.com/office/drawing/2014/main" xmlns="" id="{248395B6-F119-47A7-B5F9-FA181CE4ABB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F01E8238-4FB0-4E61-86F5-47996DABC375}"/>
              </a:ext>
            </a:extLst>
          </p:cNvPr>
          <p:cNvSpPr>
            <a:spLocks noGrp="1"/>
          </p:cNvSpPr>
          <p:nvPr>
            <p:ph type="ftr" sz="quarter" idx="11"/>
          </p:nvPr>
        </p:nvSpPr>
        <p:spPr/>
        <p:txBody>
          <a:bodyPr/>
          <a:lstStyle>
            <a:lvl1pPr>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3B727A32-B882-4024-B5F1-13500FBAC36F}"/>
              </a:ext>
            </a:extLst>
          </p:cNvPr>
          <p:cNvSpPr>
            <a:spLocks noGrp="1"/>
          </p:cNvSpPr>
          <p:nvPr>
            <p:ph type="sldNum" sz="quarter" idx="12"/>
          </p:nvPr>
        </p:nvSpPr>
        <p:spPr/>
        <p:txBody>
          <a:bodyPr/>
          <a:lstStyle>
            <a:lvl1pPr>
              <a:defRPr/>
            </a:lvl1pPr>
          </a:lstStyle>
          <a:p>
            <a:fld id="{7A4FB9B2-473E-452E-8F27-60F919EFEEF6}" type="slidenum">
              <a:rPr lang="en-US" altLang="en-US"/>
              <a:pPr/>
              <a:t>‹Nº›</a:t>
            </a:fld>
            <a:endParaRPr lang="en-US" altLang="en-US"/>
          </a:p>
        </p:txBody>
      </p:sp>
    </p:spTree>
    <p:extLst>
      <p:ext uri="{BB962C8B-B14F-4D97-AF65-F5344CB8AC3E}">
        <p14:creationId xmlns:p14="http://schemas.microsoft.com/office/powerpoint/2010/main" val="261189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a:extLst>
              <a:ext uri="{FF2B5EF4-FFF2-40B4-BE49-F238E27FC236}">
                <a16:creationId xmlns:a16="http://schemas.microsoft.com/office/drawing/2014/main" xmlns="" id="{6DDFBA8C-CE37-47C6-9998-0E13DF404C5F}"/>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84E35FCA-15CC-4F69-8A47-B763D11C4415}"/>
              </a:ext>
            </a:extLst>
          </p:cNvPr>
          <p:cNvSpPr>
            <a:spLocks noGrp="1"/>
          </p:cNvSpPr>
          <p:nvPr>
            <p:ph type="ftr" sz="quarter" idx="11"/>
          </p:nvPr>
        </p:nvSpPr>
        <p:spPr/>
        <p:txBody>
          <a:bodyPr/>
          <a:lstStyle>
            <a:lvl1pPr>
              <a:defRPr/>
            </a:lvl1pPr>
          </a:lstStyle>
          <a:p>
            <a:pPr>
              <a:defRPr/>
            </a:pPr>
            <a:r>
              <a:rPr lang="en-US"/>
              <a:t>Química. CPAM-2018</a:t>
            </a:r>
          </a:p>
        </p:txBody>
      </p:sp>
      <p:sp>
        <p:nvSpPr>
          <p:cNvPr id="7" name="Slide Number Placeholder 5">
            <a:extLst>
              <a:ext uri="{FF2B5EF4-FFF2-40B4-BE49-F238E27FC236}">
                <a16:creationId xmlns:a16="http://schemas.microsoft.com/office/drawing/2014/main" xmlns="" id="{980DA0AE-B4AC-491A-881C-9A5EB883CF0C}"/>
              </a:ext>
            </a:extLst>
          </p:cNvPr>
          <p:cNvSpPr>
            <a:spLocks noGrp="1"/>
          </p:cNvSpPr>
          <p:nvPr>
            <p:ph type="sldNum" sz="quarter" idx="12"/>
          </p:nvPr>
        </p:nvSpPr>
        <p:spPr/>
        <p:txBody>
          <a:bodyPr/>
          <a:lstStyle>
            <a:lvl1pPr>
              <a:defRPr/>
            </a:lvl1pPr>
          </a:lstStyle>
          <a:p>
            <a:fld id="{D9578340-F918-40B3-8E78-7F59D65528D8}" type="slidenum">
              <a:rPr lang="en-US" altLang="en-US"/>
              <a:pPr/>
              <a:t>‹Nº›</a:t>
            </a:fld>
            <a:endParaRPr lang="en-US" altLang="en-US"/>
          </a:p>
        </p:txBody>
      </p:sp>
    </p:spTree>
    <p:extLst>
      <p:ext uri="{BB962C8B-B14F-4D97-AF65-F5344CB8AC3E}">
        <p14:creationId xmlns:p14="http://schemas.microsoft.com/office/powerpoint/2010/main" val="4241340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a:extLst>
              <a:ext uri="{FF2B5EF4-FFF2-40B4-BE49-F238E27FC236}">
                <a16:creationId xmlns:a16="http://schemas.microsoft.com/office/drawing/2014/main" xmlns="" id="{5EEE49E1-D0CE-4590-85CB-3C07B5C644CD}"/>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xmlns="" id="{04876018-0732-4F52-A0AC-A1BB27E9E739}"/>
              </a:ext>
            </a:extLst>
          </p:cNvPr>
          <p:cNvSpPr>
            <a:spLocks noGrp="1"/>
          </p:cNvSpPr>
          <p:nvPr>
            <p:ph type="ftr" sz="quarter" idx="11"/>
          </p:nvPr>
        </p:nvSpPr>
        <p:spPr/>
        <p:txBody>
          <a:bodyPr/>
          <a:lstStyle>
            <a:lvl1pPr>
              <a:defRPr/>
            </a:lvl1pPr>
          </a:lstStyle>
          <a:p>
            <a:pPr>
              <a:defRPr/>
            </a:pPr>
            <a:r>
              <a:rPr lang="en-US"/>
              <a:t>Química. CPAM-2018</a:t>
            </a:r>
          </a:p>
        </p:txBody>
      </p:sp>
      <p:sp>
        <p:nvSpPr>
          <p:cNvPr id="9" name="Slide Number Placeholder 5">
            <a:extLst>
              <a:ext uri="{FF2B5EF4-FFF2-40B4-BE49-F238E27FC236}">
                <a16:creationId xmlns:a16="http://schemas.microsoft.com/office/drawing/2014/main" xmlns="" id="{03833570-A893-4A4D-96B6-F7ADCDB9E3C8}"/>
              </a:ext>
            </a:extLst>
          </p:cNvPr>
          <p:cNvSpPr>
            <a:spLocks noGrp="1"/>
          </p:cNvSpPr>
          <p:nvPr>
            <p:ph type="sldNum" sz="quarter" idx="12"/>
          </p:nvPr>
        </p:nvSpPr>
        <p:spPr/>
        <p:txBody>
          <a:bodyPr/>
          <a:lstStyle>
            <a:lvl1pPr>
              <a:defRPr/>
            </a:lvl1pPr>
          </a:lstStyle>
          <a:p>
            <a:fld id="{5645597F-C38F-4FDE-9090-EDBC20ECF574}" type="slidenum">
              <a:rPr lang="en-US" altLang="en-US"/>
              <a:pPr/>
              <a:t>‹Nº›</a:t>
            </a:fld>
            <a:endParaRPr lang="en-US" altLang="en-US"/>
          </a:p>
        </p:txBody>
      </p:sp>
    </p:spTree>
    <p:extLst>
      <p:ext uri="{BB962C8B-B14F-4D97-AF65-F5344CB8AC3E}">
        <p14:creationId xmlns:p14="http://schemas.microsoft.com/office/powerpoint/2010/main" val="190558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3">
            <a:extLst>
              <a:ext uri="{FF2B5EF4-FFF2-40B4-BE49-F238E27FC236}">
                <a16:creationId xmlns:a16="http://schemas.microsoft.com/office/drawing/2014/main" xmlns="" id="{9658C187-EC6F-4CF2-9942-4E9321692EE3}"/>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xmlns="" id="{A51F48E1-8336-4931-8554-14347D005C9A}"/>
              </a:ext>
            </a:extLst>
          </p:cNvPr>
          <p:cNvSpPr>
            <a:spLocks noGrp="1"/>
          </p:cNvSpPr>
          <p:nvPr>
            <p:ph type="ftr" sz="quarter" idx="11"/>
          </p:nvPr>
        </p:nvSpPr>
        <p:spPr/>
        <p:txBody>
          <a:bodyPr/>
          <a:lstStyle>
            <a:lvl1pPr>
              <a:defRPr/>
            </a:lvl1pPr>
          </a:lstStyle>
          <a:p>
            <a:pPr>
              <a:defRPr/>
            </a:pPr>
            <a:r>
              <a:rPr lang="en-US"/>
              <a:t>Química. CPAM-2018</a:t>
            </a:r>
          </a:p>
        </p:txBody>
      </p:sp>
      <p:sp>
        <p:nvSpPr>
          <p:cNvPr id="5" name="Slide Number Placeholder 5">
            <a:extLst>
              <a:ext uri="{FF2B5EF4-FFF2-40B4-BE49-F238E27FC236}">
                <a16:creationId xmlns:a16="http://schemas.microsoft.com/office/drawing/2014/main" xmlns="" id="{4A721A4F-AB5A-4367-BB0B-22A1E87946A3}"/>
              </a:ext>
            </a:extLst>
          </p:cNvPr>
          <p:cNvSpPr>
            <a:spLocks noGrp="1"/>
          </p:cNvSpPr>
          <p:nvPr>
            <p:ph type="sldNum" sz="quarter" idx="12"/>
          </p:nvPr>
        </p:nvSpPr>
        <p:spPr/>
        <p:txBody>
          <a:bodyPr/>
          <a:lstStyle>
            <a:lvl1pPr>
              <a:defRPr/>
            </a:lvl1pPr>
          </a:lstStyle>
          <a:p>
            <a:fld id="{CE12CE8B-63B8-4537-AE29-F48CAB85363E}" type="slidenum">
              <a:rPr lang="en-US" altLang="en-US"/>
              <a:pPr/>
              <a:t>‹Nº›</a:t>
            </a:fld>
            <a:endParaRPr lang="en-US" altLang="en-US"/>
          </a:p>
        </p:txBody>
      </p:sp>
    </p:spTree>
    <p:extLst>
      <p:ext uri="{BB962C8B-B14F-4D97-AF65-F5344CB8AC3E}">
        <p14:creationId xmlns:p14="http://schemas.microsoft.com/office/powerpoint/2010/main" val="114288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7F78B8F6-E8A4-4454-ACAE-3BA5B2C8292D}"/>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84964E40-A918-4F62-82F8-9FA19ADED74D}"/>
              </a:ext>
            </a:extLst>
          </p:cNvPr>
          <p:cNvSpPr>
            <a:spLocks noGrp="1"/>
          </p:cNvSpPr>
          <p:nvPr>
            <p:ph type="ftr" sz="quarter" idx="11"/>
          </p:nvPr>
        </p:nvSpPr>
        <p:spPr/>
        <p:txBody>
          <a:bodyPr/>
          <a:lstStyle>
            <a:lvl1pPr>
              <a:defRPr/>
            </a:lvl1pPr>
          </a:lstStyle>
          <a:p>
            <a:pPr>
              <a:defRPr/>
            </a:pPr>
            <a:r>
              <a:rPr lang="en-US"/>
              <a:t>Química. CPAM-2018</a:t>
            </a:r>
          </a:p>
        </p:txBody>
      </p:sp>
      <p:sp>
        <p:nvSpPr>
          <p:cNvPr id="4" name="Slide Number Placeholder 5">
            <a:extLst>
              <a:ext uri="{FF2B5EF4-FFF2-40B4-BE49-F238E27FC236}">
                <a16:creationId xmlns:a16="http://schemas.microsoft.com/office/drawing/2014/main" xmlns="" id="{78E8448A-7A4C-4931-8149-4B7B1A931F27}"/>
              </a:ext>
            </a:extLst>
          </p:cNvPr>
          <p:cNvSpPr>
            <a:spLocks noGrp="1"/>
          </p:cNvSpPr>
          <p:nvPr>
            <p:ph type="sldNum" sz="quarter" idx="12"/>
          </p:nvPr>
        </p:nvSpPr>
        <p:spPr/>
        <p:txBody>
          <a:bodyPr/>
          <a:lstStyle>
            <a:lvl1pPr>
              <a:defRPr/>
            </a:lvl1pPr>
          </a:lstStyle>
          <a:p>
            <a:fld id="{8BA78949-D5E9-49F2-9220-F371861F8E0B}" type="slidenum">
              <a:rPr lang="en-US" altLang="en-US"/>
              <a:pPr/>
              <a:t>‹Nº›</a:t>
            </a:fld>
            <a:endParaRPr lang="en-US" altLang="en-US"/>
          </a:p>
        </p:txBody>
      </p:sp>
    </p:spTree>
    <p:extLst>
      <p:ext uri="{BB962C8B-B14F-4D97-AF65-F5344CB8AC3E}">
        <p14:creationId xmlns:p14="http://schemas.microsoft.com/office/powerpoint/2010/main" val="8535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3">
            <a:extLst>
              <a:ext uri="{FF2B5EF4-FFF2-40B4-BE49-F238E27FC236}">
                <a16:creationId xmlns:a16="http://schemas.microsoft.com/office/drawing/2014/main" xmlns="" id="{96BCA243-0142-434F-98B4-85B7CF130E2B}"/>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A0EFF27F-B3B7-4D8C-AFA1-D0EED00774C4}"/>
              </a:ext>
            </a:extLst>
          </p:cNvPr>
          <p:cNvSpPr>
            <a:spLocks noGrp="1"/>
          </p:cNvSpPr>
          <p:nvPr>
            <p:ph type="ftr" sz="quarter" idx="11"/>
          </p:nvPr>
        </p:nvSpPr>
        <p:spPr/>
        <p:txBody>
          <a:bodyPr/>
          <a:lstStyle>
            <a:lvl1pPr>
              <a:defRPr/>
            </a:lvl1pPr>
          </a:lstStyle>
          <a:p>
            <a:pPr>
              <a:defRPr/>
            </a:pPr>
            <a:r>
              <a:rPr lang="en-US"/>
              <a:t>Química. CPAM-2018</a:t>
            </a:r>
          </a:p>
        </p:txBody>
      </p:sp>
      <p:sp>
        <p:nvSpPr>
          <p:cNvPr id="7" name="Slide Number Placeholder 5">
            <a:extLst>
              <a:ext uri="{FF2B5EF4-FFF2-40B4-BE49-F238E27FC236}">
                <a16:creationId xmlns:a16="http://schemas.microsoft.com/office/drawing/2014/main" xmlns="" id="{8F79DAAE-7667-4754-A743-CC20A925679D}"/>
              </a:ext>
            </a:extLst>
          </p:cNvPr>
          <p:cNvSpPr>
            <a:spLocks noGrp="1"/>
          </p:cNvSpPr>
          <p:nvPr>
            <p:ph type="sldNum" sz="quarter" idx="12"/>
          </p:nvPr>
        </p:nvSpPr>
        <p:spPr/>
        <p:txBody>
          <a:bodyPr/>
          <a:lstStyle>
            <a:lvl1pPr>
              <a:defRPr/>
            </a:lvl1pPr>
          </a:lstStyle>
          <a:p>
            <a:fld id="{A2A421FB-5898-4D66-853D-B4A047C214A4}" type="slidenum">
              <a:rPr lang="en-US" altLang="en-US"/>
              <a:pPr/>
              <a:t>‹Nº›</a:t>
            </a:fld>
            <a:endParaRPr lang="en-US" altLang="en-US"/>
          </a:p>
        </p:txBody>
      </p:sp>
    </p:spTree>
    <p:extLst>
      <p:ext uri="{BB962C8B-B14F-4D97-AF65-F5344CB8AC3E}">
        <p14:creationId xmlns:p14="http://schemas.microsoft.com/office/powerpoint/2010/main" val="163076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3">
            <a:extLst>
              <a:ext uri="{FF2B5EF4-FFF2-40B4-BE49-F238E27FC236}">
                <a16:creationId xmlns:a16="http://schemas.microsoft.com/office/drawing/2014/main" xmlns="" id="{017E2570-B20A-4784-8A57-2A988A2568D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D548B2D5-D842-4902-A0A4-1A61BEDF9289}"/>
              </a:ext>
            </a:extLst>
          </p:cNvPr>
          <p:cNvSpPr>
            <a:spLocks noGrp="1"/>
          </p:cNvSpPr>
          <p:nvPr>
            <p:ph type="ftr" sz="quarter" idx="11"/>
          </p:nvPr>
        </p:nvSpPr>
        <p:spPr/>
        <p:txBody>
          <a:bodyPr/>
          <a:lstStyle>
            <a:lvl1pPr>
              <a:defRPr/>
            </a:lvl1pPr>
          </a:lstStyle>
          <a:p>
            <a:pPr>
              <a:defRPr/>
            </a:pPr>
            <a:r>
              <a:rPr lang="en-US"/>
              <a:t>Química. CPAM-2018</a:t>
            </a:r>
          </a:p>
        </p:txBody>
      </p:sp>
      <p:sp>
        <p:nvSpPr>
          <p:cNvPr id="7" name="Slide Number Placeholder 5">
            <a:extLst>
              <a:ext uri="{FF2B5EF4-FFF2-40B4-BE49-F238E27FC236}">
                <a16:creationId xmlns:a16="http://schemas.microsoft.com/office/drawing/2014/main" xmlns="" id="{E51606A1-1AD8-4C91-9BC8-541C2CF2BA24}"/>
              </a:ext>
            </a:extLst>
          </p:cNvPr>
          <p:cNvSpPr>
            <a:spLocks noGrp="1"/>
          </p:cNvSpPr>
          <p:nvPr>
            <p:ph type="sldNum" sz="quarter" idx="12"/>
          </p:nvPr>
        </p:nvSpPr>
        <p:spPr/>
        <p:txBody>
          <a:bodyPr/>
          <a:lstStyle>
            <a:lvl1pPr>
              <a:defRPr/>
            </a:lvl1pPr>
          </a:lstStyle>
          <a:p>
            <a:fld id="{00FAC021-7845-437C-B784-17BB3C42C7DE}" type="slidenum">
              <a:rPr lang="en-US" altLang="en-US"/>
              <a:pPr/>
              <a:t>‹Nº›</a:t>
            </a:fld>
            <a:endParaRPr lang="en-US" altLang="en-US"/>
          </a:p>
        </p:txBody>
      </p:sp>
    </p:spTree>
    <p:extLst>
      <p:ext uri="{BB962C8B-B14F-4D97-AF65-F5344CB8AC3E}">
        <p14:creationId xmlns:p14="http://schemas.microsoft.com/office/powerpoint/2010/main" val="428057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2EB5D07A-63E1-4245-A9C8-95B2BE851EF1}"/>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n-US"/>
              <a:t>Haga clic para modificar el estilo de título del patrón</a:t>
            </a:r>
            <a:endParaRPr lang="en-US" altLang="en-US"/>
          </a:p>
        </p:txBody>
      </p:sp>
      <p:sp>
        <p:nvSpPr>
          <p:cNvPr id="1027" name="Text Placeholder 2">
            <a:extLst>
              <a:ext uri="{FF2B5EF4-FFF2-40B4-BE49-F238E27FC236}">
                <a16:creationId xmlns:a16="http://schemas.microsoft.com/office/drawing/2014/main" xmlns="" id="{33422CB3-1A1F-48D7-A553-75C982941E27}"/>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endParaRPr lang="en-US" altLang="en-US"/>
          </a:p>
        </p:txBody>
      </p:sp>
      <p:sp>
        <p:nvSpPr>
          <p:cNvPr id="4" name="Date Placeholder 3">
            <a:extLst>
              <a:ext uri="{FF2B5EF4-FFF2-40B4-BE49-F238E27FC236}">
                <a16:creationId xmlns:a16="http://schemas.microsoft.com/office/drawing/2014/main" xmlns="" id="{A38D6516-6276-4582-B183-F07C6439F6B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endParaRPr lang="en-US"/>
          </a:p>
        </p:txBody>
      </p:sp>
      <p:sp>
        <p:nvSpPr>
          <p:cNvPr id="5" name="Footer Placeholder 4">
            <a:extLst>
              <a:ext uri="{FF2B5EF4-FFF2-40B4-BE49-F238E27FC236}">
                <a16:creationId xmlns:a16="http://schemas.microsoft.com/office/drawing/2014/main" xmlns="" id="{A1ADD21C-376B-407E-8AF1-0F48999534E9}"/>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pPr>
              <a:defRPr/>
            </a:pPr>
            <a:r>
              <a:rPr lang="en-US"/>
              <a:t>Química. CPAM-2018</a:t>
            </a:r>
          </a:p>
        </p:txBody>
      </p:sp>
      <p:sp>
        <p:nvSpPr>
          <p:cNvPr id="6" name="Slide Number Placeholder 5">
            <a:extLst>
              <a:ext uri="{FF2B5EF4-FFF2-40B4-BE49-F238E27FC236}">
                <a16:creationId xmlns:a16="http://schemas.microsoft.com/office/drawing/2014/main" xmlns="" id="{B276CEC1-3FF0-456C-B711-7ED837F7B60A}"/>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3CF190A-9D9F-4563-BFA4-220EA3AE5CD0}" type="slidenum">
              <a:rPr lang="en-US" altLang="en-US"/>
              <a:pPr/>
              <a:t>‹Nº›</a:t>
            </a:fld>
            <a:endParaRPr lang="en-US"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PY"/>
          </a:p>
        </p:txBody>
      </p:sp>
      <p:pic>
        <p:nvPicPr>
          <p:cNvPr id="4" name="Imagen 2" descr="Y:\LOGOS\Logo UMAX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4392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a:solidFill>
            <a:schemeClr val="bg1"/>
          </a:solidFill>
        </p:spPr>
        <p:txBody>
          <a:bodyPr/>
          <a:lstStyle/>
          <a:p>
            <a:r>
              <a:rPr lang="es-PY" b="1" dirty="0" smtClean="0"/>
              <a:t>Posición de las ideas en un párrafo</a:t>
            </a:r>
            <a:endParaRPr lang="es-PY" b="1" dirty="0"/>
          </a:p>
        </p:txBody>
      </p:sp>
      <p:sp>
        <p:nvSpPr>
          <p:cNvPr id="6" name="Subtítulo 5"/>
          <p:cNvSpPr>
            <a:spLocks noGrp="1"/>
          </p:cNvSpPr>
          <p:nvPr>
            <p:ph type="subTitle" idx="1"/>
          </p:nvPr>
        </p:nvSpPr>
        <p:spPr>
          <a:solidFill>
            <a:schemeClr val="bg1"/>
          </a:solidFill>
        </p:spPr>
        <p:txBody>
          <a:bodyPr/>
          <a:lstStyle/>
          <a:p>
            <a:r>
              <a:rPr lang="es-PY" dirty="0" smtClean="0"/>
              <a:t>Al principio</a:t>
            </a:r>
          </a:p>
          <a:p>
            <a:r>
              <a:rPr lang="es-PY" dirty="0" smtClean="0"/>
              <a:t>En el medio</a:t>
            </a:r>
          </a:p>
          <a:p>
            <a:r>
              <a:rPr lang="es-PY" dirty="0" smtClean="0"/>
              <a:t>Al final</a:t>
            </a:r>
            <a:endParaRPr lang="es-PY" dirty="0"/>
          </a:p>
        </p:txBody>
      </p:sp>
      <p:sp>
        <p:nvSpPr>
          <p:cNvPr id="4" name="Marcador de pie de página 3"/>
          <p:cNvSpPr>
            <a:spLocks noGrp="1"/>
          </p:cNvSpPr>
          <p:nvPr>
            <p:ph type="ftr" sz="quarter" idx="11"/>
          </p:nvPr>
        </p:nvSpPr>
        <p:spPr/>
        <p:txBody>
          <a:bodyPr/>
          <a:lstStyle/>
          <a:p>
            <a:pPr>
              <a:defRPr/>
            </a:pPr>
            <a:r>
              <a:rPr lang="en-US" dirty="0" smtClean="0"/>
              <a:t>Comunicación Oral y Escrita</a:t>
            </a:r>
            <a:endParaRPr lang="en-US" dirty="0"/>
          </a:p>
        </p:txBody>
      </p:sp>
    </p:spTree>
    <p:extLst>
      <p:ext uri="{BB962C8B-B14F-4D97-AF65-F5344CB8AC3E}">
        <p14:creationId xmlns:p14="http://schemas.microsoft.com/office/powerpoint/2010/main" val="2026322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b="1" dirty="0" smtClean="0"/>
              <a:t/>
            </a:r>
            <a:br>
              <a:rPr lang="es-PY" b="1" dirty="0" smtClean="0"/>
            </a:br>
            <a:r>
              <a:rPr lang="es-PY" b="1" dirty="0"/>
              <a:t>E</a:t>
            </a:r>
            <a:r>
              <a:rPr lang="es-PY" dirty="0" smtClean="0"/>
              <a:t>squema analizante</a:t>
            </a:r>
            <a:r>
              <a:rPr lang="es-PY" dirty="0"/>
              <a:t>:</a:t>
            </a:r>
            <a:r>
              <a:rPr lang="es-ES" dirty="0"/>
              <a:t/>
            </a:r>
            <a:br>
              <a:rPr lang="es-ES" dirty="0"/>
            </a:br>
            <a:endParaRPr lang="es-PY" dirty="0"/>
          </a:p>
        </p:txBody>
      </p:sp>
      <p:sp>
        <p:nvSpPr>
          <p:cNvPr id="3" name="2 Marcador de contenido">
            <a:extLst>
              <a:ext uri="{FF2B5EF4-FFF2-40B4-BE49-F238E27FC236}">
                <a16:creationId xmlns:a16="http://schemas.microsoft.com/office/drawing/2014/main" xmlns="" id="{F50CCAB5-5B5E-4415-BF70-C4787833B694}"/>
              </a:ext>
            </a:extLst>
          </p:cNvPr>
          <p:cNvSpPr>
            <a:spLocks noGrp="1"/>
          </p:cNvSpPr>
          <p:nvPr>
            <p:ph idx="1"/>
          </p:nvPr>
        </p:nvSpPr>
        <p:spPr>
          <a:solidFill>
            <a:schemeClr val="bg1"/>
          </a:solidFill>
        </p:spPr>
        <p:txBody>
          <a:bodyPr/>
          <a:lstStyle/>
          <a:p>
            <a:pPr marL="0" indent="0">
              <a:buFont typeface="Arial" charset="0"/>
              <a:buNone/>
              <a:defRPr/>
            </a:pPr>
            <a:r>
              <a:rPr lang="es-MX" sz="3200" dirty="0"/>
              <a:t>Paciente con insuficiencia cardíaca descompensada requiere ajuste urgente de tratamiento. Presenta disnea progresiva, edema en miembros inferiores y fatiga desde hace 3 días. Actualmente se encuentra </a:t>
            </a:r>
            <a:r>
              <a:rPr lang="es-MX" sz="3200" dirty="0" err="1"/>
              <a:t>hemodinámicamente</a:t>
            </a:r>
            <a:r>
              <a:rPr lang="es-MX" sz="3200" dirty="0"/>
              <a:t> estable, pero con signos de sobrecarga hídrica. Se recomienda optimizar diuréticos y monitorizar respuesta en las próximas 24 horas.</a:t>
            </a:r>
            <a:endParaRPr lang="es-ES" sz="3200" dirty="0"/>
          </a:p>
          <a:p>
            <a:pPr marL="0" lvl="1" indent="0">
              <a:spcBef>
                <a:spcPts val="1000"/>
              </a:spcBef>
              <a:buFont typeface="Arial" charset="0"/>
              <a:buNone/>
              <a:defRPr/>
            </a:pPr>
            <a:endParaRPr lang="es-ES" sz="28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0399E739-8430-4F1A-9C94-E3234A66B90E}"/>
              </a:ext>
            </a:extLst>
          </p:cNvPr>
          <p:cNvSpPr/>
          <p:nvPr/>
        </p:nvSpPr>
        <p:spPr>
          <a:xfrm>
            <a:off x="7162800" y="5965825"/>
            <a:ext cx="1828800" cy="1477328"/>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b="1" dirty="0" smtClean="0"/>
              <a:t/>
            </a:r>
            <a:br>
              <a:rPr lang="es-PY" b="1" dirty="0" smtClean="0"/>
            </a:br>
            <a:r>
              <a:rPr lang="es-PY" sz="4000" b="1" dirty="0" smtClean="0"/>
              <a:t>E</a:t>
            </a:r>
            <a:r>
              <a:rPr lang="es-PY" sz="4000" dirty="0" smtClean="0"/>
              <a:t>squema </a:t>
            </a:r>
            <a:r>
              <a:rPr lang="es-PY" sz="4000" dirty="0"/>
              <a:t>central o </a:t>
            </a:r>
            <a:r>
              <a:rPr lang="es-PY" sz="4000" dirty="0" smtClean="0"/>
              <a:t>concéntrico</a:t>
            </a:r>
            <a:r>
              <a:rPr lang="es-PY" dirty="0"/>
              <a:t/>
            </a:r>
            <a:br>
              <a:rPr lang="es-PY" dirty="0"/>
            </a:br>
            <a:endParaRPr lang="es-PY" dirty="0"/>
          </a:p>
        </p:txBody>
      </p:sp>
      <p:sp>
        <p:nvSpPr>
          <p:cNvPr id="3" name="2 Marcador de contenido">
            <a:extLst>
              <a:ext uri="{FF2B5EF4-FFF2-40B4-BE49-F238E27FC236}">
                <a16:creationId xmlns:a16="http://schemas.microsoft.com/office/drawing/2014/main" xmlns="" id="{30B3AAC7-577A-46AA-A643-C4C3CC2D85DD}"/>
              </a:ext>
            </a:extLst>
          </p:cNvPr>
          <p:cNvSpPr>
            <a:spLocks noGrp="1"/>
          </p:cNvSpPr>
          <p:nvPr>
            <p:ph idx="1"/>
          </p:nvPr>
        </p:nvSpPr>
        <p:spPr>
          <a:xfrm>
            <a:off x="628650" y="1825624"/>
            <a:ext cx="7886700" cy="4575175"/>
          </a:xfrm>
          <a:solidFill>
            <a:schemeClr val="bg1"/>
          </a:solidFill>
        </p:spPr>
        <p:txBody>
          <a:bodyPr/>
          <a:lstStyle/>
          <a:p>
            <a:r>
              <a:rPr lang="es-MX" sz="3200" dirty="0"/>
              <a:t>Muchos pacientes con dolor lumbar crónico abandonan los ejercicios recomendados por el fisioterapeuta. La clave para mejorar la adherencia es combinar una explicación empática con presentaciones visuales sencillas. Cuando se usan iconos y pocas palabras, el paciente comprende mejor los beneficios y cumple más el tratamiento.</a:t>
            </a:r>
          </a:p>
          <a:p>
            <a:pPr marL="0" lvl="1" indent="0">
              <a:spcBef>
                <a:spcPts val="1000"/>
              </a:spcBef>
              <a:buFont typeface="Arial" charset="0"/>
              <a:buNone/>
              <a:defRPr/>
            </a:pPr>
            <a:endParaRPr lang="es-ES" sz="28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28DFD1A1-B8A4-4C1F-8D1E-7FE3DD794C36}"/>
              </a:ext>
            </a:extLst>
          </p:cNvPr>
          <p:cNvSpPr/>
          <p:nvPr/>
        </p:nvSpPr>
        <p:spPr>
          <a:xfrm>
            <a:off x="7010400" y="5943600"/>
            <a:ext cx="1828800" cy="1477328"/>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b="1" dirty="0" smtClean="0"/>
              <a:t/>
            </a:r>
            <a:br>
              <a:rPr lang="es-PY" b="1" dirty="0" smtClean="0"/>
            </a:br>
            <a:r>
              <a:rPr lang="es-PY" b="1" dirty="0"/>
              <a:t>E</a:t>
            </a:r>
            <a:r>
              <a:rPr lang="es-PY" dirty="0" smtClean="0"/>
              <a:t>squema </a:t>
            </a:r>
            <a:r>
              <a:rPr lang="es-PY" dirty="0"/>
              <a:t>sintetizante. </a:t>
            </a:r>
            <a:r>
              <a:rPr lang="es-ES" dirty="0"/>
              <a:t/>
            </a:r>
            <a:br>
              <a:rPr lang="es-ES" dirty="0"/>
            </a:br>
            <a:endParaRPr lang="es-PY" dirty="0"/>
          </a:p>
        </p:txBody>
      </p:sp>
      <p:sp>
        <p:nvSpPr>
          <p:cNvPr id="3" name="2 Marcador de contenido">
            <a:extLst>
              <a:ext uri="{FF2B5EF4-FFF2-40B4-BE49-F238E27FC236}">
                <a16:creationId xmlns:a16="http://schemas.microsoft.com/office/drawing/2014/main" xmlns="" id="{BBBD418E-4D92-4B23-9005-9B61B2A6BDD2}"/>
              </a:ext>
            </a:extLst>
          </p:cNvPr>
          <p:cNvSpPr>
            <a:spLocks noGrp="1"/>
          </p:cNvSpPr>
          <p:nvPr>
            <p:ph idx="1"/>
          </p:nvPr>
        </p:nvSpPr>
        <p:spPr>
          <a:xfrm>
            <a:off x="628650" y="1825624"/>
            <a:ext cx="7886700" cy="4803775"/>
          </a:xfrm>
          <a:solidFill>
            <a:schemeClr val="bg1"/>
          </a:solidFill>
        </p:spPr>
        <p:txBody>
          <a:bodyPr/>
          <a:lstStyle/>
          <a:p>
            <a:r>
              <a:rPr lang="es-MX" sz="3200" dirty="0"/>
              <a:t>Durante la pandemia aumentaron las </a:t>
            </a:r>
            <a:r>
              <a:rPr lang="es-MX" sz="3200" dirty="0" err="1"/>
              <a:t>videoconsultas</a:t>
            </a:r>
            <a:r>
              <a:rPr lang="es-MX" sz="3200" dirty="0"/>
              <a:t> y el uso de Zoom para explicar ejercicios de rehabilitación. Los profesionales compartían imágenes y coordinaban el equipo a distancia. A pesar de las dificultades técnicas, los resultados en satisfacción fueron buenos. Por eso, la formación en comunicación y herramientas digitales debe ser obligatoria en medicina y fisioterapia.</a:t>
            </a:r>
          </a:p>
          <a:p>
            <a:pPr marL="0" lvl="1" indent="0">
              <a:spcBef>
                <a:spcPts val="1000"/>
              </a:spcBef>
              <a:buFont typeface="Arial" charset="0"/>
              <a:buNone/>
              <a:defRPr/>
            </a:pPr>
            <a:endParaRPr lang="es-ES" sz="2800" dirty="0"/>
          </a:p>
          <a:p>
            <a:pPr marL="0" lvl="1" indent="0">
              <a:spcBef>
                <a:spcPts val="1000"/>
              </a:spcBef>
              <a:buFont typeface="Arial" charset="0"/>
              <a:buNone/>
              <a:defRPr/>
            </a:pPr>
            <a:endParaRPr lang="es-ES" sz="28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673FB05A-E771-4180-B1C0-4B56C3222C23}"/>
              </a:ext>
            </a:extLst>
          </p:cNvPr>
          <p:cNvSpPr/>
          <p:nvPr/>
        </p:nvSpPr>
        <p:spPr>
          <a:xfrm>
            <a:off x="7162800" y="5965825"/>
            <a:ext cx="1828800" cy="1477328"/>
          </a:xfrm>
          <a:prstGeom prst="rect">
            <a:avLst/>
          </a:prstGeom>
        </p:spPr>
        <p:txBody>
          <a:bodyPr>
            <a:spAutoFit/>
          </a:bodyPr>
          <a:lstStyle/>
          <a:p>
            <a:pPr algn="r" eaLnBrk="1" hangingPunct="1">
              <a:defRPr/>
            </a:pP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dirty="0" smtClean="0"/>
              <a:t>		</a:t>
            </a:r>
            <a:br>
              <a:rPr lang="es-PY" dirty="0" smtClean="0"/>
            </a:br>
            <a:r>
              <a:rPr lang="es-PY" dirty="0"/>
              <a:t>	</a:t>
            </a:r>
            <a:r>
              <a:rPr lang="es-PY" dirty="0" smtClean="0"/>
              <a:t>	</a:t>
            </a:r>
            <a:r>
              <a:rPr lang="es-PY" b="1" dirty="0" smtClean="0"/>
              <a:t>	ACTIVIDAD</a:t>
            </a:r>
            <a:r>
              <a:rPr lang="es-PY" dirty="0" smtClean="0"/>
              <a:t/>
            </a:r>
            <a:br>
              <a:rPr lang="es-PY" dirty="0" smtClean="0"/>
            </a:br>
            <a:r>
              <a:rPr lang="es-PY" dirty="0" smtClean="0"/>
              <a:t>			</a:t>
            </a:r>
            <a:endParaRPr lang="es-PY" sz="3200" dirty="0"/>
          </a:p>
        </p:txBody>
      </p:sp>
      <p:sp>
        <p:nvSpPr>
          <p:cNvPr id="3" name="Marcador de contenido 2"/>
          <p:cNvSpPr>
            <a:spLocks noGrp="1"/>
          </p:cNvSpPr>
          <p:nvPr>
            <p:ph idx="1"/>
          </p:nvPr>
        </p:nvSpPr>
        <p:spPr>
          <a:solidFill>
            <a:schemeClr val="bg1"/>
          </a:solidFill>
        </p:spPr>
        <p:txBody>
          <a:bodyPr/>
          <a:lstStyle/>
          <a:p>
            <a:r>
              <a:rPr lang="es-PY" dirty="0" smtClean="0"/>
              <a:t>Análisis del texto:</a:t>
            </a:r>
          </a:p>
          <a:p>
            <a:r>
              <a:rPr lang="es-PY" dirty="0" smtClean="0"/>
              <a:t>EL ALCOHOLISMO</a:t>
            </a:r>
            <a:endParaRPr lang="es-PY" dirty="0"/>
          </a:p>
        </p:txBody>
      </p:sp>
      <p:sp>
        <p:nvSpPr>
          <p:cNvPr id="4" name="Marcador de pie de página 3"/>
          <p:cNvSpPr>
            <a:spLocks noGrp="1"/>
          </p:cNvSpPr>
          <p:nvPr>
            <p:ph type="ftr" sz="quarter" idx="11"/>
          </p:nvPr>
        </p:nvSpPr>
        <p:spPr/>
        <p:txBody>
          <a:bodyPr/>
          <a:lstStyle/>
          <a:p>
            <a:pPr>
              <a:defRPr/>
            </a:pPr>
            <a:r>
              <a:rPr lang="en-US" dirty="0" smtClean="0"/>
              <a:t>COMUNICACIÓN</a:t>
            </a:r>
            <a:endParaRPr lang="en-US" dirty="0"/>
          </a:p>
        </p:txBody>
      </p:sp>
    </p:spTree>
    <p:extLst>
      <p:ext uri="{BB962C8B-B14F-4D97-AF65-F5344CB8AC3E}">
        <p14:creationId xmlns:p14="http://schemas.microsoft.com/office/powerpoint/2010/main" val="230911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endParaRPr lang="es-PY" dirty="0"/>
          </a:p>
        </p:txBody>
      </p:sp>
      <p:sp>
        <p:nvSpPr>
          <p:cNvPr id="5" name="Marcador de texto 4"/>
          <p:cNvSpPr>
            <a:spLocks noGrp="1"/>
          </p:cNvSpPr>
          <p:nvPr>
            <p:ph type="body" idx="1"/>
          </p:nvPr>
        </p:nvSpPr>
        <p:spPr>
          <a:solidFill>
            <a:schemeClr val="bg1"/>
          </a:solidFill>
        </p:spPr>
        <p:txBody>
          <a:bodyPr/>
          <a:lstStyle/>
          <a:p>
            <a:endParaRPr lang="es-PY" dirty="0" smtClean="0"/>
          </a:p>
          <a:p>
            <a:r>
              <a:rPr lang="es-ES" dirty="0" smtClean="0">
                <a:solidFill>
                  <a:srgbClr val="000099"/>
                </a:solidFill>
                <a:effectLst>
                  <a:outerShdw blurRad="38100" dist="38100" dir="2700000" algn="tl">
                    <a:srgbClr val="000000">
                      <a:alpha val="43137"/>
                    </a:srgbClr>
                  </a:outerShdw>
                </a:effectLst>
              </a:rPr>
              <a:t>                         ¡</a:t>
            </a:r>
            <a:r>
              <a:rPr lang="es-ES" dirty="0">
                <a:solidFill>
                  <a:srgbClr val="000099"/>
                </a:solidFill>
                <a:effectLst>
                  <a:outerShdw blurRad="38100" dist="38100" dir="2700000" algn="tl">
                    <a:srgbClr val="000000">
                      <a:alpha val="43137"/>
                    </a:srgbClr>
                  </a:outerShdw>
                </a:effectLst>
              </a:rPr>
              <a:t>MUCHAS </a:t>
            </a:r>
            <a:r>
              <a:rPr lang="es-ES" dirty="0" smtClean="0">
                <a:solidFill>
                  <a:srgbClr val="000099"/>
                </a:solidFill>
                <a:effectLst>
                  <a:outerShdw blurRad="38100" dist="38100" dir="2700000" algn="tl">
                    <a:srgbClr val="000000">
                      <a:alpha val="43137"/>
                    </a:srgbClr>
                  </a:outerShdw>
                </a:effectLst>
              </a:rPr>
              <a:t>GRACIAS  POR </a:t>
            </a:r>
            <a:r>
              <a:rPr lang="es-ES" dirty="0">
                <a:solidFill>
                  <a:srgbClr val="000099"/>
                </a:solidFill>
                <a:effectLst>
                  <a:outerShdw blurRad="38100" dist="38100" dir="2700000" algn="tl">
                    <a:srgbClr val="000000">
                      <a:alpha val="43137"/>
                    </a:srgbClr>
                  </a:outerShdw>
                </a:effectLst>
              </a:rPr>
              <a:t>LA ATENCIÓN!</a:t>
            </a:r>
            <a:endParaRPr lang="es-PY" dirty="0"/>
          </a:p>
        </p:txBody>
      </p:sp>
      <p:pic>
        <p:nvPicPr>
          <p:cNvPr id="4" name="Imagen 2" descr="Y:\LOGOS\Logo UMAX2.jpg"/>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623888" y="1709739"/>
            <a:ext cx="7886700" cy="285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5881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Título">
            <a:extLst>
              <a:ext uri="{FF2B5EF4-FFF2-40B4-BE49-F238E27FC236}">
                <a16:creationId xmlns:a16="http://schemas.microsoft.com/office/drawing/2014/main" xmlns="" id="{3442B20A-4A1D-4607-AD80-3DB860F5FDCE}"/>
              </a:ext>
            </a:extLst>
          </p:cNvPr>
          <p:cNvSpPr>
            <a:spLocks noGrp="1"/>
          </p:cNvSpPr>
          <p:nvPr>
            <p:ph type="title"/>
          </p:nvPr>
        </p:nvSpPr>
        <p:spPr>
          <a:xfrm>
            <a:off x="304800" y="365125"/>
            <a:ext cx="8610600" cy="1768475"/>
          </a:xfrm>
          <a:solidFill>
            <a:schemeClr val="bg1"/>
          </a:solidFill>
          <a:ln w="38100">
            <a:solidFill>
              <a:schemeClr val="accent1">
                <a:lumMod val="75000"/>
              </a:schemeClr>
            </a:solidFill>
          </a:ln>
        </p:spPr>
        <p:txBody>
          <a:bodyPr/>
          <a:lstStyle/>
          <a:p>
            <a:pPr algn="ctr">
              <a:defRPr/>
            </a:pPr>
            <a:r>
              <a:rPr lang="es-ES" sz="4000" b="1" dirty="0">
                <a:solidFill>
                  <a:srgbClr val="000099"/>
                </a:solidFill>
                <a:effectLst>
                  <a:outerShdw blurRad="38100" dist="38100" dir="2700000" algn="tl">
                    <a:srgbClr val="000000">
                      <a:alpha val="43137"/>
                    </a:srgbClr>
                  </a:outerShdw>
                </a:effectLst>
              </a:rPr>
              <a:t>LA COMPRENSIÓN </a:t>
            </a:r>
            <a:r>
              <a:rPr lang="es-ES" sz="4000" b="1" dirty="0" smtClean="0">
                <a:solidFill>
                  <a:srgbClr val="000099"/>
                </a:solidFill>
                <a:effectLst>
                  <a:outerShdw blurRad="38100" dist="38100" dir="2700000" algn="tl">
                    <a:srgbClr val="000000">
                      <a:alpha val="43137"/>
                    </a:srgbClr>
                  </a:outerShdw>
                </a:effectLst>
              </a:rPr>
              <a:t>LECTORA</a:t>
            </a:r>
            <a:br>
              <a:rPr lang="es-ES" sz="4000" b="1" dirty="0" smtClean="0">
                <a:solidFill>
                  <a:srgbClr val="000099"/>
                </a:solidFill>
                <a:effectLst>
                  <a:outerShdw blurRad="38100" dist="38100" dir="2700000" algn="tl">
                    <a:srgbClr val="000000">
                      <a:alpha val="43137"/>
                    </a:srgbClr>
                  </a:outerShdw>
                </a:effectLst>
              </a:rPr>
            </a:br>
            <a:endParaRPr lang="es-ES" sz="4000" b="1" dirty="0">
              <a:solidFill>
                <a:srgbClr val="000099"/>
              </a:solidFill>
              <a:effectLst>
                <a:outerShdw blurRad="38100" dist="38100" dir="2700000" algn="tl">
                  <a:srgbClr val="000000">
                    <a:alpha val="43137"/>
                  </a:srgbClr>
                </a:outerShdw>
              </a:effectLst>
            </a:endParaRPr>
          </a:p>
        </p:txBody>
      </p:sp>
      <p:sp>
        <p:nvSpPr>
          <p:cNvPr id="6" name="Rectángulo 9">
            <a:extLst>
              <a:ext uri="{FF2B5EF4-FFF2-40B4-BE49-F238E27FC236}">
                <a16:creationId xmlns:a16="http://schemas.microsoft.com/office/drawing/2014/main" xmlns="" id="{D43A538E-C04E-4600-A666-28B685A8C4A9}"/>
              </a:ext>
            </a:extLst>
          </p:cNvPr>
          <p:cNvSpPr/>
          <p:nvPr/>
        </p:nvSpPr>
        <p:spPr>
          <a:xfrm>
            <a:off x="6705600" y="6270625"/>
            <a:ext cx="1828800" cy="1261884"/>
          </a:xfrm>
          <a:prstGeom prst="rect">
            <a:avLst/>
          </a:prstGeom>
        </p:spPr>
        <p:txBody>
          <a:bodyPr>
            <a:spAutoFit/>
          </a:bodyPr>
          <a:lstStyle/>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Oral y Escrita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pic>
        <p:nvPicPr>
          <p:cNvPr id="3076" name="4 Marcador de contenido" descr="El texto argumentativo">
            <a:extLst>
              <a:ext uri="{FF2B5EF4-FFF2-40B4-BE49-F238E27FC236}">
                <a16:creationId xmlns:a16="http://schemas.microsoft.com/office/drawing/2014/main" xmlns="" id="{C3A2B2EE-D966-4CE1-AB9F-B77243EE06C2}"/>
              </a:ext>
            </a:extLst>
          </p:cNvPr>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2357438"/>
            <a:ext cx="8610600" cy="4119562"/>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b="1" dirty="0" smtClean="0"/>
              <a:t/>
            </a:r>
            <a:br>
              <a:rPr lang="es-PY" b="1" dirty="0" smtClean="0"/>
            </a:br>
            <a:r>
              <a:rPr lang="es-PY" b="1" dirty="0"/>
              <a:t>	</a:t>
            </a:r>
            <a:r>
              <a:rPr lang="es-PY" b="1" dirty="0" smtClean="0"/>
              <a:t>	</a:t>
            </a:r>
            <a:r>
              <a:rPr lang="es-PY" sz="4800" b="1" dirty="0" smtClean="0"/>
              <a:t>	CONTENIDO</a:t>
            </a:r>
            <a:r>
              <a:rPr lang="es-PY" b="1" dirty="0"/>
              <a:t/>
            </a:r>
            <a:br>
              <a:rPr lang="es-PY" b="1" dirty="0"/>
            </a:br>
            <a:endParaRPr lang="es-PY" dirty="0"/>
          </a:p>
        </p:txBody>
      </p:sp>
      <p:sp>
        <p:nvSpPr>
          <p:cNvPr id="3" name="2 Marcador de contenido">
            <a:extLst>
              <a:ext uri="{FF2B5EF4-FFF2-40B4-BE49-F238E27FC236}">
                <a16:creationId xmlns:a16="http://schemas.microsoft.com/office/drawing/2014/main" xmlns="" id="{8CC6E649-56FF-4BFD-84ED-9247AE379EE1}"/>
              </a:ext>
            </a:extLst>
          </p:cNvPr>
          <p:cNvSpPr>
            <a:spLocks noGrp="1"/>
          </p:cNvSpPr>
          <p:nvPr>
            <p:ph idx="1"/>
          </p:nvPr>
        </p:nvSpPr>
        <p:spPr>
          <a:solidFill>
            <a:schemeClr val="bg1"/>
          </a:solidFill>
        </p:spPr>
        <p:txBody>
          <a:bodyPr/>
          <a:lstStyle/>
          <a:p>
            <a:pPr marL="0" indent="0">
              <a:buNone/>
              <a:defRPr/>
            </a:pPr>
            <a:endParaRPr lang="es-PY" sz="2600" b="1" dirty="0"/>
          </a:p>
          <a:p>
            <a:pPr>
              <a:buFont typeface="Wingdings" pitchFamily="2" charset="2"/>
              <a:buChar char="q"/>
              <a:defRPr/>
            </a:pPr>
            <a:r>
              <a:rPr lang="es-PY" sz="2000" b="1" dirty="0" smtClean="0"/>
              <a:t>  LECTURA GENERAL DEL TEXTO</a:t>
            </a:r>
            <a:endParaRPr lang="es-PY" sz="2000" b="1" dirty="0"/>
          </a:p>
          <a:p>
            <a:pPr marL="342900" lvl="1" indent="-342900">
              <a:spcBef>
                <a:spcPts val="1000"/>
              </a:spcBef>
              <a:buFont typeface="Wingdings" pitchFamily="2" charset="2"/>
              <a:buChar char="q"/>
              <a:defRPr/>
            </a:pPr>
            <a:r>
              <a:rPr lang="es-PY" sz="2000" b="1" dirty="0" smtClean="0"/>
              <a:t>IDENTIFICACIÓN DE IDEAS</a:t>
            </a:r>
            <a:endParaRPr lang="es-PY" sz="2000" b="1" dirty="0"/>
          </a:p>
          <a:p>
            <a:pPr marL="342900" lvl="1" indent="-342900">
              <a:spcBef>
                <a:spcPts val="1000"/>
              </a:spcBef>
              <a:buFont typeface="Wingdings" pitchFamily="2" charset="2"/>
              <a:buChar char="q"/>
              <a:defRPr/>
            </a:pPr>
            <a:r>
              <a:rPr lang="es-PY" sz="2000" b="1" dirty="0"/>
              <a:t>ESTRUCTURA DEL </a:t>
            </a:r>
            <a:r>
              <a:rPr lang="es-PY" sz="2000" b="1" dirty="0" smtClean="0"/>
              <a:t>TEXTO</a:t>
            </a:r>
            <a:endParaRPr lang="es-PY" sz="2000" b="1" dirty="0"/>
          </a:p>
          <a:p>
            <a:pPr marL="342900" lvl="1" indent="-342900">
              <a:spcBef>
                <a:spcPts val="1000"/>
              </a:spcBef>
              <a:buFont typeface="Wingdings" pitchFamily="2" charset="2"/>
              <a:buChar char="q"/>
              <a:defRPr/>
            </a:pPr>
            <a:r>
              <a:rPr lang="es-PY" sz="2000" b="1" dirty="0" smtClean="0"/>
              <a:t>EL </a:t>
            </a:r>
            <a:r>
              <a:rPr lang="es-PY" sz="2000" b="1" dirty="0"/>
              <a:t>PÁRRAFO </a:t>
            </a:r>
            <a:r>
              <a:rPr lang="es-PY" sz="2000" b="1" dirty="0" smtClean="0"/>
              <a:t>Y SUS </a:t>
            </a:r>
            <a:r>
              <a:rPr lang="es-PY" sz="2000" b="1" dirty="0" smtClean="0"/>
              <a:t>CARACTERÍSTICAS</a:t>
            </a:r>
          </a:p>
          <a:p>
            <a:pPr marL="342900" lvl="1" indent="-342900">
              <a:spcBef>
                <a:spcPts val="1000"/>
              </a:spcBef>
              <a:buFont typeface="Wingdings" pitchFamily="2" charset="2"/>
              <a:buChar char="q"/>
              <a:defRPr/>
            </a:pPr>
            <a:r>
              <a:rPr lang="es-PY" sz="2000" b="1" dirty="0" smtClean="0"/>
              <a:t>VOCABULARIO: SIGNIFICADO, SINÓNIMOS, ANTÓNIMOS</a:t>
            </a:r>
            <a:endParaRPr lang="es-ES" b="1"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1F5318CC-3C99-497B-ACE7-EFF993C97F1E}"/>
              </a:ext>
            </a:extLst>
          </p:cNvPr>
          <p:cNvSpPr/>
          <p:nvPr/>
        </p:nvSpPr>
        <p:spPr>
          <a:xfrm>
            <a:off x="7239000" y="5943600"/>
            <a:ext cx="1828800" cy="1477328"/>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sz="4000" b="1" dirty="0" smtClean="0"/>
              <a:t/>
            </a:r>
            <a:br>
              <a:rPr lang="es-PY" sz="4000" b="1" dirty="0" smtClean="0"/>
            </a:br>
            <a:r>
              <a:rPr lang="es-PY" sz="4000" b="1" dirty="0" smtClean="0"/>
              <a:t>1.1</a:t>
            </a:r>
            <a:r>
              <a:rPr lang="es-PY" sz="4000" b="1" dirty="0"/>
              <a:t>. LECTURA GENERAL DEL TEXTO</a:t>
            </a:r>
            <a:r>
              <a:rPr lang="es-ES" dirty="0"/>
              <a:t/>
            </a:r>
            <a:br>
              <a:rPr lang="es-ES" dirty="0"/>
            </a:br>
            <a:endParaRPr lang="es-PY" dirty="0"/>
          </a:p>
        </p:txBody>
      </p:sp>
      <p:sp>
        <p:nvSpPr>
          <p:cNvPr id="3" name="2 Marcador de contenido">
            <a:extLst>
              <a:ext uri="{FF2B5EF4-FFF2-40B4-BE49-F238E27FC236}">
                <a16:creationId xmlns:a16="http://schemas.microsoft.com/office/drawing/2014/main" xmlns="" id="{4F43698C-0175-43B1-9845-0DE969FD1A7B}"/>
              </a:ext>
            </a:extLst>
          </p:cNvPr>
          <p:cNvSpPr>
            <a:spLocks noGrp="1"/>
          </p:cNvSpPr>
          <p:nvPr>
            <p:ph idx="1"/>
          </p:nvPr>
        </p:nvSpPr>
        <p:spPr>
          <a:solidFill>
            <a:schemeClr val="bg1"/>
          </a:solidFill>
        </p:spPr>
        <p:txBody>
          <a:bodyPr/>
          <a:lstStyle/>
          <a:p>
            <a:pPr marL="0" indent="0">
              <a:buFont typeface="Arial" charset="0"/>
              <a:buNone/>
              <a:defRPr/>
            </a:pPr>
            <a:endParaRPr lang="es-PY" sz="3600" dirty="0"/>
          </a:p>
          <a:p>
            <a:pPr>
              <a:buFont typeface="Wingdings" pitchFamily="2" charset="2"/>
              <a:buChar char="§"/>
              <a:defRPr/>
            </a:pPr>
            <a:r>
              <a:rPr lang="es-PY" sz="3600" dirty="0"/>
              <a:t>Esta primera lectura permitirá identificar el tema del cual se habla y cómo se organiza la información que se presenta. </a:t>
            </a:r>
          </a:p>
          <a:p>
            <a:pPr marL="0" indent="0">
              <a:buNone/>
              <a:defRPr/>
            </a:pPr>
            <a:endParaRPr lang="es-ES" sz="3600" dirty="0"/>
          </a:p>
          <a:p>
            <a:pPr marL="0" lvl="1" indent="0">
              <a:spcBef>
                <a:spcPts val="1000"/>
              </a:spcBef>
              <a:buFont typeface="Arial" charset="0"/>
              <a:buNone/>
              <a:defRPr/>
            </a:pPr>
            <a:endParaRPr lang="es-ES" sz="3200" b="1"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D090B107-CFEF-4CCD-BE4F-3436D51F4307}"/>
              </a:ext>
            </a:extLst>
          </p:cNvPr>
          <p:cNvSpPr/>
          <p:nvPr/>
        </p:nvSpPr>
        <p:spPr>
          <a:xfrm>
            <a:off x="7239000" y="6096000"/>
            <a:ext cx="1828800" cy="892552"/>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r>
              <a:rPr lang="es-PY" sz="3200" b="1" dirty="0" smtClean="0"/>
              <a:t/>
            </a:r>
            <a:br>
              <a:rPr lang="es-PY" sz="3200" b="1" dirty="0" smtClean="0"/>
            </a:br>
            <a:r>
              <a:rPr lang="es-PY" sz="3200" b="1" dirty="0" smtClean="0"/>
              <a:t>1.2</a:t>
            </a:r>
            <a:r>
              <a:rPr lang="es-PY" sz="3200" b="1" dirty="0"/>
              <a:t>. IDENTIFICACIÓN DE LAS IDEAS DEL TEXTO</a:t>
            </a:r>
            <a:r>
              <a:rPr lang="es-ES" dirty="0"/>
              <a:t/>
            </a:r>
            <a:br>
              <a:rPr lang="es-ES" dirty="0"/>
            </a:br>
            <a:endParaRPr lang="es-PY" dirty="0"/>
          </a:p>
        </p:txBody>
      </p:sp>
      <p:sp>
        <p:nvSpPr>
          <p:cNvPr id="3" name="2 Marcador de contenido">
            <a:extLst>
              <a:ext uri="{FF2B5EF4-FFF2-40B4-BE49-F238E27FC236}">
                <a16:creationId xmlns:a16="http://schemas.microsoft.com/office/drawing/2014/main" xmlns="" id="{B90D7FA3-7F28-4E0C-AC1F-6AF92474D551}"/>
              </a:ext>
            </a:extLst>
          </p:cNvPr>
          <p:cNvSpPr>
            <a:spLocks noGrp="1"/>
          </p:cNvSpPr>
          <p:nvPr>
            <p:ph idx="1"/>
          </p:nvPr>
        </p:nvSpPr>
        <p:spPr>
          <a:xfrm>
            <a:off x="628650" y="1825625"/>
            <a:ext cx="7886700" cy="4270375"/>
          </a:xfrm>
          <a:solidFill>
            <a:schemeClr val="bg1"/>
          </a:solidFill>
        </p:spPr>
        <p:txBody>
          <a:bodyPr/>
          <a:lstStyle/>
          <a:p>
            <a:pPr marL="0" indent="0">
              <a:buFont typeface="Arial" charset="0"/>
              <a:buNone/>
              <a:defRPr/>
            </a:pPr>
            <a:endParaRPr lang="es-PY" b="1" dirty="0"/>
          </a:p>
          <a:p>
            <a:pPr marL="0" indent="0">
              <a:buFont typeface="Arial" charset="0"/>
              <a:buNone/>
              <a:defRPr/>
            </a:pPr>
            <a:r>
              <a:rPr lang="es-PY" sz="3600" dirty="0" smtClean="0"/>
              <a:t>Terminada </a:t>
            </a:r>
            <a:r>
              <a:rPr lang="es-PY" sz="3600" dirty="0"/>
              <a:t>la lectura general, el lector está en condiciones de identificar los núcleos de información del texto. Estos </a:t>
            </a:r>
            <a:r>
              <a:rPr lang="es-PY" sz="3600" dirty="0" smtClean="0"/>
              <a:t>son:</a:t>
            </a:r>
            <a:endParaRPr lang="es-ES" sz="3600" dirty="0"/>
          </a:p>
          <a:p>
            <a:pPr>
              <a:buFont typeface="Arial" charset="0"/>
              <a:buChar char="•"/>
              <a:defRPr/>
            </a:pPr>
            <a:r>
              <a:rPr lang="es-PY" sz="3600" dirty="0"/>
              <a:t>La idea principal</a:t>
            </a:r>
            <a:endParaRPr lang="es-ES" sz="3600" dirty="0"/>
          </a:p>
          <a:p>
            <a:pPr>
              <a:buFont typeface="Arial" charset="0"/>
              <a:buChar char="•"/>
              <a:defRPr/>
            </a:pPr>
            <a:r>
              <a:rPr lang="es-PY" sz="3600" dirty="0"/>
              <a:t>Las ideas </a:t>
            </a:r>
            <a:r>
              <a:rPr lang="es-PY" sz="3600" dirty="0" smtClean="0"/>
              <a:t>secundarias</a:t>
            </a:r>
            <a:endParaRPr lang="es-ES" sz="3600" dirty="0"/>
          </a:p>
          <a:p>
            <a:pPr marL="0" lvl="1" indent="0">
              <a:spcBef>
                <a:spcPts val="1000"/>
              </a:spcBef>
              <a:buFont typeface="Arial" charset="0"/>
              <a:buNone/>
              <a:defRPr/>
            </a:pPr>
            <a:endParaRPr lang="es-ES" sz="3200" b="1"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58939825-F752-4F46-AE86-4702587BDD05}"/>
              </a:ext>
            </a:extLst>
          </p:cNvPr>
          <p:cNvSpPr/>
          <p:nvPr/>
        </p:nvSpPr>
        <p:spPr>
          <a:xfrm>
            <a:off x="7239000" y="6096000"/>
            <a:ext cx="1828800" cy="1261884"/>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pPr lvl="2"/>
            <a:r>
              <a:rPr lang="es-PY" altLang="en-US" sz="3200" b="1" dirty="0" smtClean="0"/>
              <a:t/>
            </a:r>
            <a:br>
              <a:rPr lang="es-PY" altLang="en-US" sz="3200" b="1" dirty="0" smtClean="0"/>
            </a:br>
            <a:r>
              <a:rPr lang="es-PY" altLang="en-US" sz="3200" b="1" dirty="0" smtClean="0"/>
              <a:t>1.2.1. </a:t>
            </a:r>
            <a:r>
              <a:rPr lang="es-PY" altLang="en-US" sz="3200" b="1" dirty="0"/>
              <a:t>IDEA PRINCIPAL </a:t>
            </a:r>
            <a:r>
              <a:rPr lang="es-ES" altLang="en-US" sz="2800" dirty="0"/>
              <a:t/>
            </a:r>
            <a:br>
              <a:rPr lang="es-ES" altLang="en-US" sz="2800" dirty="0"/>
            </a:br>
            <a:endParaRPr lang="es-PY" dirty="0"/>
          </a:p>
        </p:txBody>
      </p:sp>
      <p:sp>
        <p:nvSpPr>
          <p:cNvPr id="8194" name="2 Marcador de contenido">
            <a:extLst>
              <a:ext uri="{FF2B5EF4-FFF2-40B4-BE49-F238E27FC236}">
                <a16:creationId xmlns:a16="http://schemas.microsoft.com/office/drawing/2014/main" xmlns="" id="{16A1D51C-9795-4A5D-A6D8-626007635456}"/>
              </a:ext>
            </a:extLst>
          </p:cNvPr>
          <p:cNvSpPr>
            <a:spLocks noGrp="1"/>
          </p:cNvSpPr>
          <p:nvPr>
            <p:ph idx="1"/>
          </p:nvPr>
        </p:nvSpPr>
        <p:spPr>
          <a:xfrm>
            <a:off x="628650" y="1825625"/>
            <a:ext cx="7886700" cy="4498976"/>
          </a:xfrm>
          <a:solidFill>
            <a:schemeClr val="bg1"/>
          </a:solidFill>
        </p:spPr>
        <p:txBody>
          <a:bodyPr/>
          <a:lstStyle/>
          <a:p>
            <a:r>
              <a:rPr lang="es-PY" altLang="en-US" sz="3600" dirty="0" smtClean="0"/>
              <a:t>Es </a:t>
            </a:r>
            <a:r>
              <a:rPr lang="es-PY" altLang="en-US" sz="3600" dirty="0"/>
              <a:t>el núcleo de la información principal en el </a:t>
            </a:r>
            <a:r>
              <a:rPr lang="es-PY" altLang="en-US" sz="3600" dirty="0" smtClean="0"/>
              <a:t>texto.</a:t>
            </a:r>
          </a:p>
          <a:p>
            <a:r>
              <a:rPr lang="es-PY" altLang="en-US" sz="3600" dirty="0" smtClean="0"/>
              <a:t>Al terminar </a:t>
            </a:r>
            <a:r>
              <a:rPr lang="es-PY" altLang="en-US" sz="3600" dirty="0"/>
              <a:t>la </a:t>
            </a:r>
            <a:r>
              <a:rPr lang="es-PY" altLang="en-US" sz="3600" dirty="0" smtClean="0"/>
              <a:t>lectura, se realiza </a:t>
            </a:r>
            <a:r>
              <a:rPr lang="es-PY" altLang="en-US" sz="3600" dirty="0"/>
              <a:t>la siguiente pregunta: </a:t>
            </a:r>
            <a:endParaRPr lang="es-PY" altLang="en-US" sz="3600" dirty="0" smtClean="0"/>
          </a:p>
          <a:p>
            <a:r>
              <a:rPr lang="es-PY" altLang="en-US" sz="3600" b="1" i="1" dirty="0" smtClean="0"/>
              <a:t>¿</a:t>
            </a:r>
            <a:r>
              <a:rPr lang="es-PY" altLang="en-US" sz="3600" b="1" i="1" dirty="0"/>
              <a:t>de qué se habla en el texto?</a:t>
            </a:r>
            <a:r>
              <a:rPr lang="es-PY" altLang="en-US" sz="3600" dirty="0"/>
              <a:t> </a:t>
            </a:r>
            <a:endParaRPr lang="es-PY" altLang="en-US" sz="3600" dirty="0" smtClean="0"/>
          </a:p>
          <a:p>
            <a:r>
              <a:rPr lang="es-PY" altLang="en-US" sz="3600" dirty="0" smtClean="0"/>
              <a:t>La respuesta </a:t>
            </a:r>
            <a:r>
              <a:rPr lang="es-PY" altLang="en-US" sz="3600" dirty="0"/>
              <a:t>adecuada a esta pregunta nos dará como resultado la idea principal del texto.</a:t>
            </a:r>
            <a:endParaRPr lang="es-ES" altLang="en-US" sz="3200" dirty="0"/>
          </a:p>
          <a:p>
            <a:pPr marL="0" lvl="1" indent="0">
              <a:spcBef>
                <a:spcPts val="1000"/>
              </a:spcBef>
              <a:buFont typeface="Arial" panose="020B0604020202020204" pitchFamily="34" charset="0"/>
              <a:buNone/>
            </a:pPr>
            <a:endParaRPr lang="es-ES" altLang="en-US" sz="3200" b="1"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endParaRPr lang="es-PY" altLang="en-US" sz="3200" b="1" dirty="0"/>
          </a:p>
          <a:p>
            <a:endParaRPr lang="es-ES" altLang="en-US" sz="3200" dirty="0"/>
          </a:p>
          <a:p>
            <a:endParaRPr lang="es-ES" altLang="en-US" sz="3200" dirty="0"/>
          </a:p>
        </p:txBody>
      </p:sp>
      <p:sp>
        <p:nvSpPr>
          <p:cNvPr id="6" name="Rectángulo 9">
            <a:extLst>
              <a:ext uri="{FF2B5EF4-FFF2-40B4-BE49-F238E27FC236}">
                <a16:creationId xmlns:a16="http://schemas.microsoft.com/office/drawing/2014/main" xmlns="" id="{39AE340B-ED26-41AC-BEFB-2CAC1B53FE20}"/>
              </a:ext>
            </a:extLst>
          </p:cNvPr>
          <p:cNvSpPr/>
          <p:nvPr/>
        </p:nvSpPr>
        <p:spPr>
          <a:xfrm>
            <a:off x="7239000" y="6096000"/>
            <a:ext cx="1828800" cy="1261884"/>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4">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194"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pPr lvl="2"/>
            <a:r>
              <a:rPr lang="es-PY" altLang="en-US" sz="2400" b="1" dirty="0" smtClean="0"/>
              <a:t/>
            </a:r>
            <a:br>
              <a:rPr lang="es-PY" altLang="en-US" sz="2400" b="1" dirty="0" smtClean="0"/>
            </a:br>
            <a:r>
              <a:rPr lang="es-PY" altLang="en-US" sz="3600" b="1" dirty="0" smtClean="0"/>
              <a:t>1.2.2</a:t>
            </a:r>
            <a:r>
              <a:rPr lang="es-PY" altLang="en-US" sz="3600" b="1" dirty="0"/>
              <a:t>. IDEAS SECUNDARIAS</a:t>
            </a:r>
            <a:r>
              <a:rPr lang="es-ES" altLang="en-US" sz="3600" b="1" dirty="0"/>
              <a:t/>
            </a:r>
            <a:br>
              <a:rPr lang="es-ES" altLang="en-US" sz="3600" b="1" dirty="0"/>
            </a:br>
            <a:endParaRPr lang="es-PY" sz="3600" b="1" dirty="0"/>
          </a:p>
        </p:txBody>
      </p:sp>
      <p:sp>
        <p:nvSpPr>
          <p:cNvPr id="9218" name="2 Marcador de contenido">
            <a:extLst>
              <a:ext uri="{FF2B5EF4-FFF2-40B4-BE49-F238E27FC236}">
                <a16:creationId xmlns:a16="http://schemas.microsoft.com/office/drawing/2014/main" xmlns="" id="{7CBEF125-A39B-4420-B6CA-E312758F63DE}"/>
              </a:ext>
            </a:extLst>
          </p:cNvPr>
          <p:cNvSpPr>
            <a:spLocks noGrp="1"/>
          </p:cNvSpPr>
          <p:nvPr>
            <p:ph idx="1"/>
          </p:nvPr>
        </p:nvSpPr>
        <p:spPr>
          <a:solidFill>
            <a:schemeClr val="bg1"/>
          </a:solidFill>
        </p:spPr>
        <p:txBody>
          <a:bodyPr/>
          <a:lstStyle/>
          <a:p>
            <a:r>
              <a:rPr lang="es-PY" altLang="en-US" sz="2600" dirty="0" smtClean="0"/>
              <a:t>Son </a:t>
            </a:r>
            <a:r>
              <a:rPr lang="es-PY" altLang="en-US" sz="2600" dirty="0"/>
              <a:t>núcleos de información menores que complementan la idea principal. </a:t>
            </a:r>
          </a:p>
          <a:p>
            <a:r>
              <a:rPr lang="es-PY" altLang="en-US" sz="2600" dirty="0" smtClean="0"/>
              <a:t>Las </a:t>
            </a:r>
            <a:r>
              <a:rPr lang="es-PY" altLang="en-US" sz="2600" dirty="0"/>
              <a:t>ideas secundarias se estructuran secuencialmente respondiendo a la pregunta:</a:t>
            </a:r>
            <a:endParaRPr lang="es-ES" altLang="en-US" sz="2600" dirty="0"/>
          </a:p>
          <a:p>
            <a:r>
              <a:rPr lang="es-PY" altLang="en-US" sz="2600" b="1" i="1" dirty="0"/>
              <a:t>¿Qué se dice de lo que se habla?</a:t>
            </a:r>
            <a:r>
              <a:rPr lang="es-PY" altLang="en-US" sz="2600" dirty="0"/>
              <a:t> </a:t>
            </a:r>
            <a:endParaRPr lang="es-PY" altLang="en-US" sz="2600" dirty="0" smtClean="0"/>
          </a:p>
          <a:p>
            <a:r>
              <a:rPr lang="es-PY" altLang="en-US" sz="2600" dirty="0" smtClean="0"/>
              <a:t>Las </a:t>
            </a:r>
            <a:r>
              <a:rPr lang="es-PY" altLang="en-US" sz="2600" dirty="0"/>
              <a:t>respuestas adecuadas son las que conformarán las ideas </a:t>
            </a:r>
            <a:r>
              <a:rPr lang="es-PY" altLang="en-US" sz="2600" dirty="0" smtClean="0"/>
              <a:t>secundarias</a:t>
            </a:r>
            <a:r>
              <a:rPr lang="es-PY" altLang="en-US" sz="2600" dirty="0"/>
              <a:t>.</a:t>
            </a:r>
            <a:endParaRPr lang="es-ES" altLang="en-US" sz="26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smtClean="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pPr marL="0" lvl="1" indent="0">
              <a:spcBef>
                <a:spcPts val="1000"/>
              </a:spcBef>
              <a:buFont typeface="Arial" panose="020B0604020202020204" pitchFamily="34" charset="0"/>
              <a:buNone/>
            </a:pPr>
            <a:endParaRPr lang="es-ES" altLang="en-US" sz="2000" dirty="0"/>
          </a:p>
          <a:p>
            <a:endParaRPr lang="es-PY" altLang="en-US" sz="3200" b="1" dirty="0"/>
          </a:p>
          <a:p>
            <a:endParaRPr lang="es-ES" altLang="en-US" sz="3200" dirty="0"/>
          </a:p>
          <a:p>
            <a:endParaRPr lang="es-ES" altLang="en-US" sz="3200" dirty="0"/>
          </a:p>
        </p:txBody>
      </p:sp>
      <p:sp>
        <p:nvSpPr>
          <p:cNvPr id="6" name="Rectángulo 9">
            <a:extLst>
              <a:ext uri="{FF2B5EF4-FFF2-40B4-BE49-F238E27FC236}">
                <a16:creationId xmlns:a16="http://schemas.microsoft.com/office/drawing/2014/main" xmlns="" id="{F36A389D-6519-4DB5-B88E-2426B923172A}"/>
              </a:ext>
            </a:extLst>
          </p:cNvPr>
          <p:cNvSpPr/>
          <p:nvPr/>
        </p:nvSpPr>
        <p:spPr>
          <a:xfrm>
            <a:off x="7239000" y="6096000"/>
            <a:ext cx="1828800" cy="1261884"/>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8">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218"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pPr lvl="1"/>
            <a:r>
              <a:rPr lang="es-PY" sz="2800" b="1" dirty="0" smtClean="0"/>
              <a:t/>
            </a:r>
            <a:br>
              <a:rPr lang="es-PY" sz="2800" b="1" dirty="0" smtClean="0"/>
            </a:br>
            <a:r>
              <a:rPr lang="es-PY" sz="3200" b="1" dirty="0" smtClean="0"/>
              <a:t>1.3.  </a:t>
            </a:r>
            <a:r>
              <a:rPr lang="es-PY" sz="3200" b="1" dirty="0"/>
              <a:t>ESTRUCTURA GENERAL DEL TEXTO</a:t>
            </a:r>
            <a:r>
              <a:rPr lang="es-ES" sz="2800" dirty="0"/>
              <a:t/>
            </a:r>
            <a:br>
              <a:rPr lang="es-ES" sz="2800" dirty="0"/>
            </a:br>
            <a:endParaRPr lang="es-PY" dirty="0"/>
          </a:p>
        </p:txBody>
      </p:sp>
      <p:sp>
        <p:nvSpPr>
          <p:cNvPr id="3" name="2 Marcador de contenido">
            <a:extLst>
              <a:ext uri="{FF2B5EF4-FFF2-40B4-BE49-F238E27FC236}">
                <a16:creationId xmlns:a16="http://schemas.microsoft.com/office/drawing/2014/main" xmlns="" id="{B74835D3-F1E9-4A64-A5DA-BDAE8A74EADD}"/>
              </a:ext>
            </a:extLst>
          </p:cNvPr>
          <p:cNvSpPr>
            <a:spLocks noGrp="1"/>
          </p:cNvSpPr>
          <p:nvPr>
            <p:ph idx="1"/>
          </p:nvPr>
        </p:nvSpPr>
        <p:spPr>
          <a:solidFill>
            <a:schemeClr val="bg1"/>
          </a:solidFill>
        </p:spPr>
        <p:txBody>
          <a:bodyPr/>
          <a:lstStyle/>
          <a:p>
            <a:pPr marL="0" indent="0">
              <a:buFont typeface="Arial" charset="0"/>
              <a:buNone/>
              <a:defRPr/>
            </a:pPr>
            <a:r>
              <a:rPr lang="es-PY" sz="3200" dirty="0" smtClean="0"/>
              <a:t> La </a:t>
            </a:r>
            <a:r>
              <a:rPr lang="es-PY" sz="3200" dirty="0"/>
              <a:t>mayoría de los textos se compone según estructuras </a:t>
            </a:r>
            <a:r>
              <a:rPr lang="es-PY" sz="3200" dirty="0" smtClean="0"/>
              <a:t>lógicas en</a:t>
            </a:r>
            <a:r>
              <a:rPr lang="es-PY" sz="3200" dirty="0"/>
              <a:t>: </a:t>
            </a:r>
          </a:p>
          <a:p>
            <a:pPr marL="0" indent="0">
              <a:buFont typeface="Arial" charset="0"/>
              <a:buNone/>
              <a:defRPr/>
            </a:pPr>
            <a:r>
              <a:rPr lang="es-PY" sz="3200" b="1" dirty="0"/>
              <a:t>I</a:t>
            </a:r>
            <a:r>
              <a:rPr lang="es-PY" sz="3200" b="1" dirty="0" smtClean="0"/>
              <a:t>ntroducción: </a:t>
            </a:r>
            <a:r>
              <a:rPr lang="es-PY" altLang="en-US" sz="3200" dirty="0" smtClean="0"/>
              <a:t>presenta </a:t>
            </a:r>
            <a:r>
              <a:rPr lang="es-PY" altLang="en-US" sz="3200" dirty="0"/>
              <a:t>y </a:t>
            </a:r>
            <a:r>
              <a:rPr lang="es-PY" altLang="en-US" sz="3200" dirty="0" smtClean="0"/>
              <a:t>delimita </a:t>
            </a:r>
            <a:r>
              <a:rPr lang="es-PY" altLang="en-US" sz="3200" dirty="0"/>
              <a:t>el tema del texto.</a:t>
            </a:r>
            <a:endParaRPr lang="es-PY" sz="3200" b="1" dirty="0"/>
          </a:p>
          <a:p>
            <a:pPr marL="0" lvl="2" indent="0">
              <a:spcBef>
                <a:spcPts val="1000"/>
              </a:spcBef>
              <a:buNone/>
              <a:defRPr/>
            </a:pPr>
            <a:r>
              <a:rPr lang="es-PY" sz="3200" b="1" dirty="0" smtClean="0"/>
              <a:t>Desarrollo: </a:t>
            </a:r>
            <a:r>
              <a:rPr lang="es-PY" altLang="en-US" sz="2800" dirty="0" smtClean="0"/>
              <a:t>exponer </a:t>
            </a:r>
            <a:r>
              <a:rPr lang="es-PY" altLang="en-US" sz="2800" dirty="0"/>
              <a:t>con claridad la idea básica y las secundarias que se generan de ella.</a:t>
            </a:r>
            <a:endParaRPr lang="es-ES" altLang="en-US" sz="2800" dirty="0"/>
          </a:p>
          <a:p>
            <a:pPr marL="0" lvl="2" indent="0">
              <a:spcBef>
                <a:spcPts val="1000"/>
              </a:spcBef>
              <a:buNone/>
              <a:defRPr/>
            </a:pPr>
            <a:r>
              <a:rPr lang="es-PY" sz="3200" b="1" dirty="0" smtClean="0"/>
              <a:t>Conclusión: </a:t>
            </a:r>
            <a:r>
              <a:rPr lang="es-PY" altLang="en-US" sz="2800" dirty="0"/>
              <a:t>es </a:t>
            </a:r>
            <a:r>
              <a:rPr lang="es-PY" altLang="en-US" sz="2800" dirty="0" smtClean="0"/>
              <a:t>una </a:t>
            </a:r>
            <a:r>
              <a:rPr lang="es-PY" altLang="en-US" sz="2800" dirty="0"/>
              <a:t>solución al tema </a:t>
            </a:r>
            <a:r>
              <a:rPr lang="es-PY" altLang="en-US" sz="2800" dirty="0" smtClean="0"/>
              <a:t>planteado.</a:t>
            </a:r>
            <a:endParaRPr lang="es-ES" altLang="en-US" sz="2800" dirty="0"/>
          </a:p>
          <a:p>
            <a:pPr marL="0" indent="0">
              <a:buFont typeface="Arial" charset="0"/>
              <a:buNone/>
              <a:defRPr/>
            </a:pPr>
            <a:endParaRPr lang="es-ES" sz="3200" dirty="0"/>
          </a:p>
          <a:p>
            <a:pPr marL="0" lvl="1" indent="0">
              <a:spcBef>
                <a:spcPts val="1000"/>
              </a:spcBef>
              <a:buFont typeface="Arial" charset="0"/>
              <a:buNone/>
              <a:defRPr/>
            </a:pPr>
            <a:endParaRPr lang="es-ES" sz="32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marL="0" lvl="1" indent="0">
              <a:spcBef>
                <a:spcPts val="1000"/>
              </a:spcBef>
              <a:buFont typeface="Arial" charset="0"/>
              <a:buNone/>
              <a:defRPr/>
            </a:pPr>
            <a:endParaRPr lang="es-ES" sz="2000" dirty="0"/>
          </a:p>
          <a:p>
            <a:pPr>
              <a:buFont typeface="Arial" charset="0"/>
              <a:buChar char="•"/>
              <a:defRPr/>
            </a:pPr>
            <a:endParaRPr lang="es-PY" sz="3200" b="1" dirty="0"/>
          </a:p>
          <a:p>
            <a:pPr>
              <a:buFont typeface="Arial" charset="0"/>
              <a:buChar char="•"/>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4FF60393-FCAE-4719-ADBF-F497DF474E31}"/>
              </a:ext>
            </a:extLst>
          </p:cNvPr>
          <p:cNvSpPr/>
          <p:nvPr/>
        </p:nvSpPr>
        <p:spPr>
          <a:xfrm>
            <a:off x="7162800" y="5867400"/>
            <a:ext cx="1828800" cy="1107996"/>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bg1"/>
          </a:solidFill>
        </p:spPr>
        <p:txBody>
          <a:bodyPr/>
          <a:lstStyle/>
          <a:p>
            <a:pPr lvl="1"/>
            <a:r>
              <a:rPr lang="es-PY" sz="3200" b="1" dirty="0" smtClean="0"/>
              <a:t/>
            </a:r>
            <a:br>
              <a:rPr lang="es-PY" sz="3200" b="1" dirty="0" smtClean="0"/>
            </a:br>
            <a:r>
              <a:rPr lang="es-PY" sz="3200" b="1" dirty="0" smtClean="0"/>
              <a:t>1. 4. EL </a:t>
            </a:r>
            <a:r>
              <a:rPr lang="es-PY" sz="3200" b="1" dirty="0"/>
              <a:t>PÁRRAFO </a:t>
            </a:r>
            <a:r>
              <a:rPr lang="es-ES" sz="2800" dirty="0"/>
              <a:t/>
            </a:r>
            <a:br>
              <a:rPr lang="es-ES" sz="2800" dirty="0"/>
            </a:br>
            <a:endParaRPr lang="es-PY" dirty="0"/>
          </a:p>
        </p:txBody>
      </p:sp>
      <p:sp>
        <p:nvSpPr>
          <p:cNvPr id="3" name="2 Marcador de contenido">
            <a:extLst>
              <a:ext uri="{FF2B5EF4-FFF2-40B4-BE49-F238E27FC236}">
                <a16:creationId xmlns:a16="http://schemas.microsoft.com/office/drawing/2014/main" xmlns="" id="{9728EF42-04E1-4098-9BC2-D545D843E601}"/>
              </a:ext>
            </a:extLst>
          </p:cNvPr>
          <p:cNvSpPr>
            <a:spLocks noGrp="1"/>
          </p:cNvSpPr>
          <p:nvPr>
            <p:ph idx="1"/>
          </p:nvPr>
        </p:nvSpPr>
        <p:spPr>
          <a:xfrm>
            <a:off x="628650" y="1828800"/>
            <a:ext cx="7886700" cy="4351338"/>
          </a:xfrm>
          <a:solidFill>
            <a:schemeClr val="bg1"/>
          </a:solidFill>
        </p:spPr>
        <p:txBody>
          <a:bodyPr/>
          <a:lstStyle/>
          <a:p>
            <a:pPr>
              <a:buFont typeface="Arial" charset="0"/>
              <a:buChar char="•"/>
              <a:defRPr/>
            </a:pPr>
            <a:endParaRPr lang="es-PY" sz="3600" dirty="0" smtClean="0"/>
          </a:p>
          <a:p>
            <a:pPr>
              <a:buFont typeface="Arial" charset="0"/>
              <a:buChar char="•"/>
              <a:defRPr/>
            </a:pPr>
            <a:r>
              <a:rPr lang="es-PY" sz="3600" dirty="0" smtClean="0"/>
              <a:t>Un </a:t>
            </a:r>
            <a:r>
              <a:rPr lang="es-PY" sz="3600" dirty="0"/>
              <a:t>párrafo es una o varias frases que están limitadas por punto y aparte. </a:t>
            </a:r>
            <a:r>
              <a:rPr lang="es-PY" sz="3600" dirty="0" smtClean="0"/>
              <a:t>Siempre comienza con mayúscula.</a:t>
            </a:r>
          </a:p>
          <a:p>
            <a:pPr marL="228600" lvl="1">
              <a:spcBef>
                <a:spcPts val="1000"/>
              </a:spcBef>
              <a:buFont typeface="Arial" charset="0"/>
              <a:buChar char="•"/>
              <a:defRPr/>
            </a:pPr>
            <a:r>
              <a:rPr lang="es-PY" sz="3600" dirty="0"/>
              <a:t>Es la unidad o elemento fundamental de un texto. </a:t>
            </a:r>
          </a:p>
          <a:p>
            <a:pPr>
              <a:buFont typeface="Arial" charset="0"/>
              <a:buChar char="•"/>
              <a:defRPr/>
            </a:pPr>
            <a:endParaRPr lang="es-PY" sz="3200" b="1" dirty="0"/>
          </a:p>
          <a:p>
            <a:pPr marL="0" indent="0">
              <a:buNone/>
              <a:defRPr/>
            </a:pPr>
            <a:endParaRPr lang="es-ES" sz="3200" dirty="0"/>
          </a:p>
          <a:p>
            <a:pPr>
              <a:buFont typeface="Arial" charset="0"/>
              <a:buChar char="•"/>
              <a:defRPr/>
            </a:pPr>
            <a:endParaRPr lang="es-ES" sz="3200" dirty="0"/>
          </a:p>
        </p:txBody>
      </p:sp>
      <p:sp>
        <p:nvSpPr>
          <p:cNvPr id="6" name="Rectángulo 9">
            <a:extLst>
              <a:ext uri="{FF2B5EF4-FFF2-40B4-BE49-F238E27FC236}">
                <a16:creationId xmlns:a16="http://schemas.microsoft.com/office/drawing/2014/main" xmlns="" id="{AB2A8293-1595-4D76-A23A-A793208BFC54}"/>
              </a:ext>
            </a:extLst>
          </p:cNvPr>
          <p:cNvSpPr/>
          <p:nvPr/>
        </p:nvSpPr>
        <p:spPr>
          <a:xfrm>
            <a:off x="7162800" y="5965825"/>
            <a:ext cx="1828800" cy="1477328"/>
          </a:xfrm>
          <a:prstGeom prst="rect">
            <a:avLst/>
          </a:prstGeom>
        </p:spPr>
        <p:txBody>
          <a:bodyPr>
            <a:spAutoFit/>
          </a:bodyPr>
          <a:lstStyle/>
          <a:p>
            <a:pPr algn="r" eaLnBrk="1" hangingPunct="1">
              <a:defRPr/>
            </a:pPr>
            <a:endPar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Comunicación  </a:t>
            </a:r>
          </a:p>
          <a:p>
            <a:pPr algn="r" eaLnBrk="1" hangingPunct="1">
              <a:defRPr/>
            </a:pPr>
            <a:r>
              <a:rPr lang="es-PY" sz="1400" i="1" dirty="0" smtClean="0">
                <a:solidFill>
                  <a:schemeClr val="tx2">
                    <a:lumMod val="50000"/>
                  </a:schemeClr>
                </a:solidFill>
                <a:effectLst>
                  <a:outerShdw blurRad="38100" dist="38100" dir="2700000" algn="tl">
                    <a:srgbClr val="000000">
                      <a:alpha val="43137"/>
                    </a:srgbClr>
                  </a:outerShdw>
                </a:effectLst>
                <a:cs typeface="Arial" panose="020B0604020202020204" pitchFamily="34" charset="0"/>
              </a:rPr>
              <a:t>Oral y Escrita </a:t>
            </a:r>
            <a:endParaRPr lang="es-PY" sz="1400" i="1" dirty="0">
              <a:solidFill>
                <a:schemeClr val="tx2">
                  <a:lumMod val="50000"/>
                </a:schemeClr>
              </a:solidFill>
              <a:effectLst>
                <a:outerShdw blurRad="38100" dist="38100" dir="2700000" algn="tl">
                  <a:srgbClr val="000000">
                    <a:alpha val="43137"/>
                  </a:srgbClr>
                </a:outerShdw>
              </a:effectLst>
              <a:cs typeface="Arial" panose="020B0604020202020204" pitchFamily="34" charset="0"/>
            </a:endParaRPr>
          </a:p>
          <a:p>
            <a:pPr algn="r" eaLnBrk="1" hangingPunct="1">
              <a:defRPr/>
            </a:pPr>
            <a: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t/>
            </a:r>
            <a:br>
              <a:rPr lang="es-PY" i="1" dirty="0">
                <a:solidFill>
                  <a:schemeClr val="tx2">
                    <a:lumMod val="50000"/>
                  </a:schemeClr>
                </a:solidFill>
                <a:effectLst>
                  <a:outerShdw blurRad="38100" dist="38100" dir="2700000" algn="tl">
                    <a:srgbClr val="000000">
                      <a:alpha val="43137"/>
                    </a:srgbClr>
                  </a:outerShdw>
                </a:effectLst>
                <a:cs typeface="Arial" panose="020B0604020202020204" pitchFamily="34" charset="0"/>
              </a:rPr>
            </a:br>
            <a:endParaRPr lang="es-PY" dirty="0">
              <a:solidFill>
                <a:schemeClr val="tx2">
                  <a:lumMod val="50000"/>
                </a:schemeClr>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theme1.xml><?xml version="1.0" encoding="utf-8"?>
<a:theme xmlns:a="http://schemas.openxmlformats.org/drawingml/2006/main" name="Default Design">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8033</TotalTime>
  <Words>456</Words>
  <Application>Microsoft Office PowerPoint</Application>
  <PresentationFormat>Presentación en pantalla (4:3)</PresentationFormat>
  <Paragraphs>154</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Calibri Light</vt:lpstr>
      <vt:lpstr>Wingdings</vt:lpstr>
      <vt:lpstr>Default Design</vt:lpstr>
      <vt:lpstr>Presentación de PowerPoint</vt:lpstr>
      <vt:lpstr>LA COMPRENSIÓN LECTORA </vt:lpstr>
      <vt:lpstr>    CONTENIDO </vt:lpstr>
      <vt:lpstr> 1.1. LECTURA GENERAL DEL TEXTO </vt:lpstr>
      <vt:lpstr> 1.2. IDENTIFICACIÓN DE LAS IDEAS DEL TEXTO </vt:lpstr>
      <vt:lpstr> 1.2.1. IDEA PRINCIPAL  </vt:lpstr>
      <vt:lpstr> 1.2.2. IDEAS SECUNDARIAS </vt:lpstr>
      <vt:lpstr> 1.3.  ESTRUCTURA GENERAL DEL TEXTO </vt:lpstr>
      <vt:lpstr> 1. 4. EL PÁRRAFO  </vt:lpstr>
      <vt:lpstr>Posición de las ideas en un párrafo</vt:lpstr>
      <vt:lpstr> Esquema analizante: </vt:lpstr>
      <vt:lpstr> Esquema central o concéntrico </vt:lpstr>
      <vt:lpstr> Esquema sintetizante.  </vt:lpstr>
      <vt:lpstr>      ACTIVIDAD    </vt:lpstr>
      <vt:lpstr>Presentación de PowerPoint</vt:lpstr>
    </vt:vector>
  </TitlesOfParts>
  <Company>University of Missouri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Metallurgy and the Chemistry of Metals</dc:title>
  <dc:creator>J. David Robertson</dc:creator>
  <cp:lastModifiedBy>HP</cp:lastModifiedBy>
  <cp:revision>615</cp:revision>
  <dcterms:created xsi:type="dcterms:W3CDTF">2001-08-11T04:07:16Z</dcterms:created>
  <dcterms:modified xsi:type="dcterms:W3CDTF">2026-03-27T14:16:12Z</dcterms:modified>
</cp:coreProperties>
</file>